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8" r:id="rId21"/>
    <p:sldId id="291" r:id="rId22"/>
    <p:sldId id="292" r:id="rId23"/>
    <p:sldId id="293" r:id="rId24"/>
    <p:sldId id="296" r:id="rId25"/>
    <p:sldId id="297" r:id="rId26"/>
    <p:sldId id="298" r:id="rId27"/>
    <p:sldId id="299" r:id="rId28"/>
    <p:sldId id="300" r:id="rId29"/>
    <p:sldId id="301" r:id="rId30"/>
    <p:sldId id="302" r:id="rId31"/>
    <p:sldId id="303" r:id="rId32"/>
    <p:sldId id="290" r:id="rId33"/>
    <p:sldId id="305" r:id="rId34"/>
    <p:sldId id="306" r:id="rId35"/>
    <p:sldId id="286" r:id="rId36"/>
    <p:sldId id="276" r:id="rId37"/>
    <p:sldId id="277" r:id="rId38"/>
    <p:sldId id="278" r:id="rId39"/>
    <p:sldId id="279" r:id="rId40"/>
    <p:sldId id="280" r:id="rId41"/>
    <p:sldId id="281" r:id="rId42"/>
    <p:sldId id="282" r:id="rId43"/>
    <p:sldId id="283" r:id="rId44"/>
    <p:sldId id="284" r:id="rId45"/>
    <p:sldId id="285" r:id="rId4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6"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6EC212F-2477-4B4B-B91B-C46F096AE6D1}" type="datetimeFigureOut">
              <a:rPr lang="tr-TR" smtClean="0"/>
              <a:t>21.02.2020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156808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EC212F-2477-4B4B-B91B-C46F096AE6D1}" type="datetimeFigureOut">
              <a:rPr lang="tr-TR" smtClean="0"/>
              <a:t>21.02.2020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289062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EC212F-2477-4B4B-B91B-C46F096AE6D1}" type="datetimeFigureOut">
              <a:rPr lang="tr-TR" smtClean="0"/>
              <a:t>21.02.2020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240172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EC212F-2477-4B4B-B91B-C46F096AE6D1}" type="datetimeFigureOut">
              <a:rPr lang="tr-TR" smtClean="0"/>
              <a:t>21.02.2020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404486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6EC212F-2477-4B4B-B91B-C46F096AE6D1}" type="datetimeFigureOut">
              <a:rPr lang="tr-TR" smtClean="0"/>
              <a:t>21.02.2020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146089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EC212F-2477-4B4B-B91B-C46F096AE6D1}" type="datetimeFigureOut">
              <a:rPr lang="tr-TR" smtClean="0"/>
              <a:t>21.02.2020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315352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EC212F-2477-4B4B-B91B-C46F096AE6D1}" type="datetimeFigureOut">
              <a:rPr lang="tr-TR" smtClean="0"/>
              <a:t>21.02.2020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330127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EC212F-2477-4B4B-B91B-C46F096AE6D1}" type="datetimeFigureOut">
              <a:rPr lang="tr-TR" smtClean="0"/>
              <a:t>21.02.2020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224436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EC212F-2477-4B4B-B91B-C46F096AE6D1}" type="datetimeFigureOut">
              <a:rPr lang="tr-TR" smtClean="0"/>
              <a:t>21.02.2020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168184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6EC212F-2477-4B4B-B91B-C46F096AE6D1}" type="datetimeFigureOut">
              <a:rPr lang="tr-TR" smtClean="0"/>
              <a:t>21.02.2020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279432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6EC212F-2477-4B4B-B91B-C46F096AE6D1}" type="datetimeFigureOut">
              <a:rPr lang="tr-TR" smtClean="0"/>
              <a:t>21.02.2020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BC6ED4-4707-4E9E-8CCF-E2D38900E953}" type="slidenum">
              <a:rPr lang="tr-TR" smtClean="0"/>
              <a:t>‹#›</a:t>
            </a:fld>
            <a:endParaRPr lang="tr-TR"/>
          </a:p>
        </p:txBody>
      </p:sp>
    </p:spTree>
    <p:extLst>
      <p:ext uri="{BB962C8B-B14F-4D97-AF65-F5344CB8AC3E}">
        <p14:creationId xmlns:p14="http://schemas.microsoft.com/office/powerpoint/2010/main" val="1975748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C212F-2477-4B4B-B91B-C46F096AE6D1}" type="datetimeFigureOut">
              <a:rPr lang="tr-TR" smtClean="0"/>
              <a:t>21.02.2020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C6ED4-4707-4E9E-8CCF-E2D38900E953}" type="slidenum">
              <a:rPr lang="tr-TR" smtClean="0"/>
              <a:t>‹#›</a:t>
            </a:fld>
            <a:endParaRPr lang="tr-TR"/>
          </a:p>
        </p:txBody>
      </p:sp>
    </p:spTree>
    <p:extLst>
      <p:ext uri="{BB962C8B-B14F-4D97-AF65-F5344CB8AC3E}">
        <p14:creationId xmlns:p14="http://schemas.microsoft.com/office/powerpoint/2010/main" val="144004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fld id="{B566A3D7-233B-4FA0-942A-888E37480FD5}" type="slidenum">
              <a:rPr lang="tr-TR" smtClean="0"/>
              <a:pPr/>
              <a:t>1</a:t>
            </a:fld>
            <a:endParaRPr lang="tr-TR"/>
          </a:p>
        </p:txBody>
      </p:sp>
      <p:sp>
        <p:nvSpPr>
          <p:cNvPr id="3" name="2 Dikdörtgen"/>
          <p:cNvSpPr/>
          <p:nvPr/>
        </p:nvSpPr>
        <p:spPr>
          <a:xfrm>
            <a:off x="658370" y="464489"/>
            <a:ext cx="10890738" cy="4832092"/>
          </a:xfrm>
          <a:prstGeom prst="rect">
            <a:avLst/>
          </a:prstGeom>
          <a:noFill/>
        </p:spPr>
        <p:txBody>
          <a:bodyPr wrap="none" lIns="91440" tIns="45720" rIns="91440" bIns="45720">
            <a:spAutoFit/>
          </a:bodyPr>
          <a:lstStyle/>
          <a:p>
            <a:pPr algn="ctr"/>
            <a:r>
              <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İş Sağlığı </a:t>
            </a:r>
            <a:r>
              <a:rPr lang="tr-TR" sz="4400" b="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ve </a:t>
            </a:r>
            <a:r>
              <a:rPr lang="tr-TR" sz="44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Güvenliği II </a:t>
            </a:r>
            <a:r>
              <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Dersi</a:t>
            </a:r>
          </a:p>
          <a:p>
            <a:pPr algn="ctr"/>
            <a:endPar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Konu: </a:t>
            </a:r>
            <a:r>
              <a:rPr lang="tr-T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İş Sağlığı ve Güvenliğine Genel Bir Bakış</a:t>
            </a:r>
          </a:p>
          <a:p>
            <a:pPr algn="ctr"/>
            <a:r>
              <a:rPr lang="tr-T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Ve</a:t>
            </a:r>
          </a:p>
          <a:p>
            <a:pPr algn="ctr"/>
            <a:r>
              <a:rPr lang="tr-T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Güvenlik Kültürü</a:t>
            </a:r>
            <a:endPar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tr-T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 Hafta</a:t>
            </a:r>
          </a:p>
        </p:txBody>
      </p:sp>
      <p:pic>
        <p:nvPicPr>
          <p:cNvPr id="4" name="Picture 2"/>
          <p:cNvPicPr>
            <a:picLocks noChangeAspect="1" noChangeArrowheads="1"/>
          </p:cNvPicPr>
          <p:nvPr/>
        </p:nvPicPr>
        <p:blipFill>
          <a:blip r:embed="rId2" cstate="print"/>
          <a:srcRect/>
          <a:stretch>
            <a:fillRect/>
          </a:stretch>
        </p:blipFill>
        <p:spPr bwMode="auto">
          <a:xfrm>
            <a:off x="8472488" y="4383088"/>
            <a:ext cx="2195512" cy="2474912"/>
          </a:xfrm>
          <a:prstGeom prst="rect">
            <a:avLst/>
          </a:prstGeom>
          <a:noFill/>
          <a:ln w="9525">
            <a:noFill/>
            <a:miter lim="800000"/>
            <a:headEnd/>
            <a:tailEnd/>
          </a:ln>
        </p:spPr>
      </p:pic>
      <p:sp>
        <p:nvSpPr>
          <p:cNvPr id="6" name="5 Dikdörtgen"/>
          <p:cNvSpPr/>
          <p:nvPr/>
        </p:nvSpPr>
        <p:spPr>
          <a:xfrm>
            <a:off x="3647728" y="5517232"/>
            <a:ext cx="4572000" cy="400110"/>
          </a:xfrm>
          <a:prstGeom prst="rect">
            <a:avLst/>
          </a:prstGeom>
        </p:spPr>
        <p:txBody>
          <a:bodyPr>
            <a:spAutoFit/>
          </a:bodyPr>
          <a:lstStyle/>
          <a:p>
            <a:pPr algn="ctr"/>
            <a:endParaRPr lang="tr-TR" sz="2000" b="1" dirty="0"/>
          </a:p>
        </p:txBody>
      </p:sp>
    </p:spTree>
    <p:extLst>
      <p:ext uri="{BB962C8B-B14F-4D97-AF65-F5344CB8AC3E}">
        <p14:creationId xmlns:p14="http://schemas.microsoft.com/office/powerpoint/2010/main" val="152955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1. Teknik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marL="0" indent="0" algn="just">
              <a:buNone/>
            </a:pPr>
            <a:r>
              <a:rPr lang="tr-TR" dirty="0" smtClean="0"/>
              <a:t>Günümüzde çalışanlarda, depresyon ve strese bağlı psikolojik sorunlar karşımıza sık bir şekilde çıkmaya başlamıştır.</a:t>
            </a:r>
          </a:p>
          <a:p>
            <a:pPr marL="0" indent="0" algn="just">
              <a:buNone/>
            </a:pPr>
            <a:r>
              <a:rPr lang="tr-TR" dirty="0" smtClean="0"/>
              <a:t>Çünkü çalışanların uzun süre makinelerin karşısında kalmaları, diğer kişilerden ayrı, izole bir şekilde çalışmaları kişilerde psikolojik sorunların ortaya çıkmasına neden olmaktadır.</a:t>
            </a:r>
          </a:p>
          <a:p>
            <a:pPr marL="0" indent="0" algn="just">
              <a:buNone/>
            </a:pPr>
            <a:r>
              <a:rPr lang="tr-TR" b="1" dirty="0" smtClean="0"/>
              <a:t>Toplumdaki herkesin yararlandığı sanayileşmenin ve teknolojik gelişmelerin bedelini çalışanlara ödetmeme düşüncesi çağdaş toplumların başlıca amaçlarından birini oluşturmaktadır.</a:t>
            </a:r>
          </a:p>
          <a:p>
            <a:pPr marL="0" indent="0" algn="just">
              <a:buNone/>
            </a:pPr>
            <a:r>
              <a:rPr lang="tr-TR" dirty="0" smtClean="0"/>
              <a:t>Bunlara bağlı olarak iş sağlığı ve güvenliği konusu daha önemli hale gelmiştir.</a:t>
            </a:r>
          </a:p>
          <a:p>
            <a:pPr marL="0" indent="0" algn="just">
              <a:buNone/>
            </a:pPr>
            <a:endParaRPr lang="tr-TR" dirty="0"/>
          </a:p>
        </p:txBody>
      </p:sp>
    </p:spTree>
    <p:extLst>
      <p:ext uri="{BB962C8B-B14F-4D97-AF65-F5344CB8AC3E}">
        <p14:creationId xmlns:p14="http://schemas.microsoft.com/office/powerpoint/2010/main" val="1893148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a:solidFill>
                  <a:srgbClr val="FF0000"/>
                </a:solidFill>
              </a:rPr>
              <a:t>2</a:t>
            </a:r>
            <a:r>
              <a:rPr lang="tr-TR" b="1" dirty="0" smtClean="0">
                <a:solidFill>
                  <a:srgbClr val="FF0000"/>
                </a:solidFill>
              </a:rPr>
              <a:t>. Ekonomik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Üretimde yeni teknolojilerin kullanılması ile birlikte üretimin maliyeti artmaktadır.</a:t>
            </a:r>
          </a:p>
          <a:p>
            <a:pPr algn="just"/>
            <a:r>
              <a:rPr lang="tr-TR" dirty="0" smtClean="0"/>
              <a:t>Çünkü yeni teknoloji her zaman daha fazla harcama gerektirmektedir.</a:t>
            </a:r>
          </a:p>
          <a:p>
            <a:pPr algn="just"/>
            <a:r>
              <a:rPr lang="tr-TR" dirty="0" smtClean="0"/>
              <a:t>İşverenler açısından yaptıkları yatırımın karşılığını elde etmek ve buna bağlı olarak kar elde etmek önem taşımaktadır.</a:t>
            </a:r>
          </a:p>
          <a:p>
            <a:pPr algn="just"/>
            <a:r>
              <a:rPr lang="tr-TR" dirty="0" smtClean="0"/>
              <a:t>Aksi halde, üretim faaliyetlerine devam etmeyeceklerdir. İşverenler, yaptıkları yatırımın karşılığını alabilmek için işyerinde vardiyalı çalışma yaptırabilirler.</a:t>
            </a:r>
            <a:endParaRPr lang="tr-TR" dirty="0"/>
          </a:p>
        </p:txBody>
      </p:sp>
    </p:spTree>
    <p:extLst>
      <p:ext uri="{BB962C8B-B14F-4D97-AF65-F5344CB8AC3E}">
        <p14:creationId xmlns:p14="http://schemas.microsoft.com/office/powerpoint/2010/main" val="3815389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a:solidFill>
                  <a:srgbClr val="FF0000"/>
                </a:solidFill>
              </a:rPr>
              <a:t>2</a:t>
            </a:r>
            <a:r>
              <a:rPr lang="tr-TR" b="1" dirty="0" smtClean="0">
                <a:solidFill>
                  <a:srgbClr val="FF0000"/>
                </a:solidFill>
              </a:rPr>
              <a:t>. Ekonomik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Ancak, bu durumda yapılan çalışmanın bir kısmının gece sayılan döneme denk gelmesi kaçınılmazdır.</a:t>
            </a:r>
          </a:p>
          <a:p>
            <a:pPr algn="just"/>
            <a:r>
              <a:rPr lang="tr-TR" dirty="0" smtClean="0"/>
              <a:t>Gece sayılan dönemde işçilerin dikkatlerinin daha çabuk dağılması onları iş kazası riskine daha açık hale getirmektedir.</a:t>
            </a:r>
          </a:p>
          <a:p>
            <a:pPr algn="just"/>
            <a:r>
              <a:rPr lang="tr-TR" dirty="0" smtClean="0"/>
              <a:t>Ayrıca, işverenlerin kar güdüsü içinde hareket edip iş sağlığı ve güvenliği önlemlerini ikinci plana atmaları işyerinde işgücü devir hızını yükseltip, iş kazaları ve meslek hastalıklarının sayısında artışa neden olmaktadır.</a:t>
            </a:r>
            <a:endParaRPr lang="tr-TR" dirty="0"/>
          </a:p>
        </p:txBody>
      </p:sp>
    </p:spTree>
    <p:extLst>
      <p:ext uri="{BB962C8B-B14F-4D97-AF65-F5344CB8AC3E}">
        <p14:creationId xmlns:p14="http://schemas.microsoft.com/office/powerpoint/2010/main" val="4034246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a:solidFill>
                  <a:srgbClr val="FF0000"/>
                </a:solidFill>
              </a:rPr>
              <a:t>2</a:t>
            </a:r>
            <a:r>
              <a:rPr lang="tr-TR" b="1" dirty="0" smtClean="0">
                <a:solidFill>
                  <a:srgbClr val="FF0000"/>
                </a:solidFill>
              </a:rPr>
              <a:t>. Ekonomik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Günümüzde, küreselleşmeye bağlı olarak işyerleri rekabet edebilmek için esnek çalışmaya yönelmişlerdir.</a:t>
            </a:r>
          </a:p>
          <a:p>
            <a:pPr algn="just"/>
            <a:r>
              <a:rPr lang="tr-TR" dirty="0" smtClean="0"/>
              <a:t>Evde çalışma, tele çalışma, alt işveren uygulamaları, kısmi süreli çalışma gibi esnek çalışma şekilleri bulunmaktadır.</a:t>
            </a:r>
          </a:p>
          <a:p>
            <a:pPr algn="just"/>
            <a:r>
              <a:rPr lang="tr-TR" dirty="0" smtClean="0"/>
              <a:t>Ancak esnek çalışma şekillerinde, işçilerin işyeri dışında çalışmalarıyla birlikte iş sağlığı ve güvenliği konusu daha fazla önem kazanmaktadır.</a:t>
            </a:r>
            <a:endParaRPr lang="tr-TR" dirty="0"/>
          </a:p>
        </p:txBody>
      </p:sp>
    </p:spTree>
    <p:extLst>
      <p:ext uri="{BB962C8B-B14F-4D97-AF65-F5344CB8AC3E}">
        <p14:creationId xmlns:p14="http://schemas.microsoft.com/office/powerpoint/2010/main" val="305535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3. Sosyal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lnSpcReduction="10000"/>
          </a:bodyPr>
          <a:lstStyle/>
          <a:p>
            <a:pPr algn="just"/>
            <a:r>
              <a:rPr lang="tr-TR" dirty="0" smtClean="0"/>
              <a:t>Sanayi Devrimi sonrasında Fransız Devrimi’nin etkisiyle oluşan «bırakınız yapsınlar, bırakınız geçsinler» şeklinde ifade edilen liberal düşünce yapısına bağlı olarak devlet çalışma hayatına müdahale etmemiş, piyasada her şeyin kendisine denge noktasını bulacağı düşünülmüştür.</a:t>
            </a:r>
          </a:p>
          <a:p>
            <a:pPr algn="just"/>
            <a:r>
              <a:rPr lang="tr-TR" dirty="0" smtClean="0"/>
              <a:t>Ancak, işgücü sayısının yüksek buna karşılık makinelerle yapılan üretime bağlı olarak işgücü talebinin daha düşük olması sonucunda işçiler olumsuz koşullarda çalışmak zorunda kalmışlardır.</a:t>
            </a:r>
          </a:p>
          <a:p>
            <a:pPr algn="just"/>
            <a:r>
              <a:rPr lang="tr-TR" dirty="0" smtClean="0"/>
              <a:t>Kamuoyunun baskısı, dinsel çevrelerden gelen baskılarla birlikte devlet çalışma hayatına müdahale etme ihtiyacını hissetmiş ve düzenlemeler yapılmıştır.</a:t>
            </a:r>
            <a:endParaRPr lang="tr-TR" dirty="0"/>
          </a:p>
        </p:txBody>
      </p:sp>
    </p:spTree>
    <p:extLst>
      <p:ext uri="{BB962C8B-B14F-4D97-AF65-F5344CB8AC3E}">
        <p14:creationId xmlns:p14="http://schemas.microsoft.com/office/powerpoint/2010/main" val="499227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3. Sosyal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lnSpcReduction="10000"/>
          </a:bodyPr>
          <a:lstStyle/>
          <a:p>
            <a:pPr algn="just"/>
            <a:r>
              <a:rPr lang="tr-TR" dirty="0" smtClean="0"/>
              <a:t>Günümüzde de uzun çalışma sürelerine, olumsuz çalışma koşullarına kamuoyunun ilgisiyle birlikte bu alana dikkatler yönelmekte, yeni çalışmaların yapılması söz konusu olmaktadır.</a:t>
            </a:r>
          </a:p>
          <a:p>
            <a:pPr algn="just"/>
            <a:r>
              <a:rPr lang="tr-TR" dirty="0" smtClean="0"/>
              <a:t>Nitekim ülkemizde, kamuoyunun ilgisini tersanelerde meydana gelen iş kazalarına yöneltmesiyle birlikte bu alana ilişkin çözüm önerileri gündeme gelmektedir.</a:t>
            </a:r>
          </a:p>
          <a:p>
            <a:pPr algn="just"/>
            <a:r>
              <a:rPr lang="tr-TR" dirty="0" smtClean="0"/>
              <a:t>Aynı şekilde, </a:t>
            </a:r>
            <a:r>
              <a:rPr lang="tr-TR" dirty="0" err="1" smtClean="0"/>
              <a:t>slikosiz</a:t>
            </a:r>
            <a:r>
              <a:rPr lang="tr-TR" dirty="0" smtClean="0"/>
              <a:t> hastalarının yaşadıklarına kamuoyunun ilgisini yöneltmesi yine bu konuda çalışmalar yapılmasını gündeme getirmiştir.</a:t>
            </a:r>
          </a:p>
          <a:p>
            <a:pPr marL="0" indent="0" algn="just">
              <a:buNone/>
            </a:pPr>
            <a:r>
              <a:rPr lang="tr-TR" dirty="0" smtClean="0"/>
              <a:t>Dolayısıyla, toplumun çeşitli kesimlerinden gelen tepkiler de iş sağlığı ve güvenliği konusunun önem kazanmasında etkili olmaktadır.</a:t>
            </a:r>
            <a:endParaRPr lang="tr-TR" dirty="0"/>
          </a:p>
        </p:txBody>
      </p:sp>
    </p:spTree>
    <p:extLst>
      <p:ext uri="{BB962C8B-B14F-4D97-AF65-F5344CB8AC3E}">
        <p14:creationId xmlns:p14="http://schemas.microsoft.com/office/powerpoint/2010/main" val="1869432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pPr algn="ctr"/>
            <a:r>
              <a:rPr lang="tr-TR" b="1" dirty="0" smtClean="0">
                <a:solidFill>
                  <a:srgbClr val="FF0000"/>
                </a:solidFill>
              </a:rPr>
              <a:t>İş Sağlığı ve Güvenliği Kavramları</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İş sağlığının ve güvenliğinin özünde, iş kazalarının ve meslek hastalıklarının önlenmesi yatmaktadır.</a:t>
            </a:r>
          </a:p>
          <a:p>
            <a:pPr algn="just"/>
            <a:r>
              <a:rPr lang="tr-TR" dirty="0" smtClean="0"/>
              <a:t>Bu alanda iş sağlığı, iş güvenliği, iş kazası ve meslek hastalığı kavramları karşımıza çıkmaktadır..</a:t>
            </a:r>
            <a:endParaRPr lang="tr-TR" dirty="0"/>
          </a:p>
        </p:txBody>
      </p:sp>
    </p:spTree>
    <p:extLst>
      <p:ext uri="{BB962C8B-B14F-4D97-AF65-F5344CB8AC3E}">
        <p14:creationId xmlns:p14="http://schemas.microsoft.com/office/powerpoint/2010/main" val="747921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r>
              <a:rPr lang="tr-TR" b="1" u="sng" dirty="0" smtClean="0">
                <a:solidFill>
                  <a:srgbClr val="FF0000"/>
                </a:solidFill>
              </a:rPr>
              <a:t>İş Sağlığı:</a:t>
            </a:r>
            <a:endParaRPr lang="tr-TR" b="1" u="sng"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Daha çok çalışma ortamında bulunan ve çalışanın sağlığını etkileyebilecek risk faktörleri karşısında işçinin sağlının korunmasıdır.</a:t>
            </a:r>
          </a:p>
          <a:p>
            <a:pPr algn="just"/>
            <a:r>
              <a:rPr lang="tr-TR" dirty="0" smtClean="0"/>
              <a:t>İş söz konusu olduğunda «sağlık», sadece bir hastalığın veya fiziksel arızanın olmamasının ötesinde işyerindeki güvenlik ve hijyenle doğrudan ilgili olup sağlığı etkileyen </a:t>
            </a:r>
            <a:r>
              <a:rPr lang="tr-TR" b="1" dirty="0" smtClean="0"/>
              <a:t>fiziksel ve zihinsel öğeleri</a:t>
            </a:r>
            <a:r>
              <a:rPr lang="tr-TR" dirty="0" smtClean="0"/>
              <a:t> içermektedir.</a:t>
            </a:r>
          </a:p>
          <a:p>
            <a:pPr algn="just"/>
            <a:r>
              <a:rPr lang="tr-TR" dirty="0" smtClean="0"/>
              <a:t>İş sağlığı, daha çok çalışma ortamında bulunan işçinin sağlığını etkileyebilecek risk faktörleri karşısında işçinin sağlığının korunması anlamındadır.</a:t>
            </a:r>
            <a:endParaRPr lang="tr-TR" dirty="0"/>
          </a:p>
        </p:txBody>
      </p:sp>
    </p:spTree>
    <p:extLst>
      <p:ext uri="{BB962C8B-B14F-4D97-AF65-F5344CB8AC3E}">
        <p14:creationId xmlns:p14="http://schemas.microsoft.com/office/powerpoint/2010/main" val="187140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1" y="1062318"/>
            <a:ext cx="9569824" cy="5114645"/>
          </a:xfrm>
        </p:spPr>
        <p:txBody>
          <a:bodyPr>
            <a:normAutofit/>
          </a:bodyPr>
          <a:lstStyle/>
          <a:p>
            <a:pPr algn="just"/>
            <a:r>
              <a:rPr lang="tr-TR" dirty="0" smtClean="0"/>
              <a:t>1950 yılından beri ILO ve Dünya Sağlık Örgütü (WHO) iş sağlığı konusunda ortak bir tanımı paylaşmaktadır.</a:t>
            </a:r>
          </a:p>
          <a:p>
            <a:pPr algn="just"/>
            <a:r>
              <a:rPr lang="tr-TR" b="1" dirty="0" smtClean="0">
                <a:solidFill>
                  <a:srgbClr val="FF0000"/>
                </a:solidFill>
              </a:rPr>
              <a:t>ILO ve WHO İş Sağlığı Ortak Komitesine göre İş Sağlığı Kavramı;</a:t>
            </a:r>
          </a:p>
          <a:p>
            <a:pPr algn="just"/>
            <a:r>
              <a:rPr lang="tr-TR" dirty="0" smtClean="0"/>
              <a:t>«Hangi işi yaparlarsa yapsınlar bütün çalışanların fiziksel, ruhsal ve sosyal refahlarının mümkün olan </a:t>
            </a:r>
            <a:r>
              <a:rPr lang="tr-TR" b="1" dirty="0" smtClean="0">
                <a:solidFill>
                  <a:srgbClr val="FF0000"/>
                </a:solidFill>
              </a:rPr>
              <a:t>en yüksek düzeye </a:t>
            </a:r>
            <a:r>
              <a:rPr lang="tr-TR" dirty="0" smtClean="0"/>
              <a:t>çıkarılmasını ve burada tutulmasını; çalışma koşullarından kaynaklanan sağlık sorunlarının önlenmesini; işçilerin işleriyle ilgili olup sağlığa zararlı risklerden korunmalarını; işçilerin fiziksel ve biyolojik kapasitelerine uygun mesleki ortamlarda çalışmalarını; </a:t>
            </a:r>
            <a:r>
              <a:rPr lang="tr-TR" b="1" dirty="0" smtClean="0"/>
              <a:t>özetle işin insana, insanın da işine uygun getirilmesini hedeflemektedir</a:t>
            </a:r>
            <a:r>
              <a:rPr lang="tr-TR" dirty="0" smtClean="0"/>
              <a:t>.»</a:t>
            </a:r>
          </a:p>
        </p:txBody>
      </p:sp>
    </p:spTree>
    <p:extLst>
      <p:ext uri="{BB962C8B-B14F-4D97-AF65-F5344CB8AC3E}">
        <p14:creationId xmlns:p14="http://schemas.microsoft.com/office/powerpoint/2010/main" val="684873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r>
              <a:rPr lang="tr-TR" b="1" u="sng" dirty="0" smtClean="0">
                <a:solidFill>
                  <a:srgbClr val="FF0000"/>
                </a:solidFill>
              </a:rPr>
              <a:t>İş Güvenliği:</a:t>
            </a:r>
            <a:endParaRPr lang="tr-TR"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algn="just"/>
            <a:r>
              <a:rPr lang="tr-TR" dirty="0" smtClean="0"/>
              <a:t>İş Güvenliği: İşçilerin iş kazaların uğramalarını önlemek amacıyla güvenli çalışma ortamını oluşturmak için alınması gereken önlemler dizisi.</a:t>
            </a:r>
          </a:p>
          <a:p>
            <a:pPr algn="just"/>
            <a:endParaRPr lang="tr-TR" dirty="0" smtClean="0"/>
          </a:p>
          <a:p>
            <a:pPr algn="just"/>
            <a:r>
              <a:rPr lang="tr-TR" dirty="0" smtClean="0"/>
              <a:t>İş güvenliği, daha çok işçinin teknik özellik taşıyan risklere karşı korunmasını ifade etmektedir. İşyerinde kullanılan makine, donanım, teçhizata bağlı olarak ortaya çıkabilecek risklerin belirlenmesi ve bunlara karşı önlem alınmasıdır.</a:t>
            </a:r>
          </a:p>
        </p:txBody>
      </p:sp>
    </p:spTree>
    <p:extLst>
      <p:ext uri="{BB962C8B-B14F-4D97-AF65-F5344CB8AC3E}">
        <p14:creationId xmlns:p14="http://schemas.microsoft.com/office/powerpoint/2010/main" val="204970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İş Sağlığı ve Güvenliğinin Amacı</a:t>
            </a:r>
            <a:endParaRPr lang="tr-TR" b="1" dirty="0">
              <a:solidFill>
                <a:srgbClr val="FF0000"/>
              </a:solidFill>
            </a:endParaRPr>
          </a:p>
        </p:txBody>
      </p:sp>
      <p:sp>
        <p:nvSpPr>
          <p:cNvPr id="3" name="İçerik Yer Tutucusu 2"/>
          <p:cNvSpPr>
            <a:spLocks noGrp="1"/>
          </p:cNvSpPr>
          <p:nvPr>
            <p:ph idx="1"/>
          </p:nvPr>
        </p:nvSpPr>
        <p:spPr>
          <a:xfrm>
            <a:off x="838200" y="1492624"/>
            <a:ext cx="10515600" cy="4684339"/>
          </a:xfrm>
        </p:spPr>
        <p:txBody>
          <a:bodyPr>
            <a:normAutofit fontScale="92500"/>
          </a:bodyPr>
          <a:lstStyle/>
          <a:p>
            <a:pPr algn="just"/>
            <a:r>
              <a:rPr lang="tr-TR" dirty="0" smtClean="0"/>
              <a:t>Dünyada, her 15 saniyede 160 işçi iş kazası geçirmekte olup,</a:t>
            </a:r>
          </a:p>
          <a:p>
            <a:pPr algn="just"/>
            <a:r>
              <a:rPr lang="tr-TR" dirty="0" smtClean="0"/>
              <a:t>Her 15 saniyede bir işçi iş kazası ve meslek hastalığı sonucunda ölmektedir.</a:t>
            </a:r>
          </a:p>
          <a:p>
            <a:pPr algn="just"/>
            <a:r>
              <a:rPr lang="tr-TR" dirty="0" smtClean="0"/>
              <a:t>Dolayısıyla, her gün 6.300 kişi iş kazası veya meslek hastalığı sonucunda ölmektedir ki bu da her yıl 2,3 milyondan daha fazla kişinin ölmesi anlamına gelmektedir.</a:t>
            </a:r>
          </a:p>
          <a:p>
            <a:pPr algn="just"/>
            <a:r>
              <a:rPr lang="tr-TR" dirty="0" smtClean="0"/>
              <a:t>Kötü iş sağlığı ve güvenliği uygulamalarının ekonomik maliyeti her yıl dünya gayri safi hasılasının %4’dür.</a:t>
            </a:r>
          </a:p>
          <a:p>
            <a:pPr algn="just"/>
            <a:r>
              <a:rPr lang="tr-TR" dirty="0" smtClean="0"/>
              <a:t>Bu nedenle iş sağlığı ve güvenliğinin temel amacı, iş kazaları ve meslek hastalıkları meydana gelmeden önce önlemektir.</a:t>
            </a:r>
          </a:p>
          <a:p>
            <a:pPr algn="just"/>
            <a:r>
              <a:rPr lang="tr-TR" dirty="0" smtClean="0"/>
              <a:t>Bu şekilde, işçilerin hayatlarının ve vücut bütünlüklerinin korunması amaçlanmaktadır.</a:t>
            </a:r>
            <a:endParaRPr lang="tr-TR" dirty="0"/>
          </a:p>
        </p:txBody>
      </p:sp>
    </p:spTree>
    <p:extLst>
      <p:ext uri="{BB962C8B-B14F-4D97-AF65-F5344CB8AC3E}">
        <p14:creationId xmlns:p14="http://schemas.microsoft.com/office/powerpoint/2010/main" val="3880061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r>
              <a:rPr lang="tr-TR" b="1" u="sng" dirty="0" smtClean="0">
                <a:solidFill>
                  <a:srgbClr val="FF0000"/>
                </a:solidFill>
              </a:rPr>
              <a:t>İş Sağlığı ve Güvenliği:</a:t>
            </a:r>
            <a:endParaRPr lang="tr-TR"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algn="just"/>
            <a:endParaRPr lang="tr-TR" dirty="0" smtClean="0"/>
          </a:p>
          <a:p>
            <a:pPr algn="just"/>
            <a:r>
              <a:rPr lang="tr-TR" dirty="0" smtClean="0"/>
              <a:t>Çalışanın, iş yerlerinde işin yürütülmesi sırasında oluşan veya oluşabilecek  tehlikelerden ve sağlığa zarar verebilecek unsurlardan korunmasını, aynı zamanda işyeri ortamının iyileştirilmesinin hedef alan sistemli ve bilimsel çalışmaları tümüdür.</a:t>
            </a:r>
          </a:p>
          <a:p>
            <a:pPr algn="just"/>
            <a:endParaRPr lang="tr-TR" dirty="0"/>
          </a:p>
          <a:p>
            <a:pPr algn="just"/>
            <a:r>
              <a:rPr lang="tr-TR" dirty="0" smtClean="0"/>
              <a:t>Günümüzde iş güvenliği ve güvenliği, teknik bir bilim dalı haline gelmiştir. Hukuk, iktisat, istatistik, ergonomi, tıp, mühendislik gibi bilimlerden de yararlanmaktadır.</a:t>
            </a:r>
            <a:endParaRPr lang="tr-TR" dirty="0"/>
          </a:p>
        </p:txBody>
      </p:sp>
    </p:spTree>
    <p:extLst>
      <p:ext uri="{BB962C8B-B14F-4D97-AF65-F5344CB8AC3E}">
        <p14:creationId xmlns:p14="http://schemas.microsoft.com/office/powerpoint/2010/main" val="903208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r>
              <a:rPr lang="tr-TR" b="1" u="sng" dirty="0" smtClean="0">
                <a:solidFill>
                  <a:srgbClr val="FF0000"/>
                </a:solidFill>
              </a:rPr>
              <a:t>İş Kazası:</a:t>
            </a:r>
            <a:endParaRPr lang="tr-TR"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algn="just"/>
            <a:endParaRPr lang="tr-TR" dirty="0" smtClean="0"/>
          </a:p>
          <a:p>
            <a:pPr algn="just"/>
            <a:r>
              <a:rPr lang="tr-TR" dirty="0" smtClean="0"/>
              <a:t>Planlanmamış ve beklenmedik bir olay sonucunda sakatlanmaya ve zarara neden olan durumdur </a:t>
            </a:r>
            <a:r>
              <a:rPr lang="tr-TR" dirty="0" smtClean="0">
                <a:solidFill>
                  <a:srgbClr val="FF0000"/>
                </a:solidFill>
              </a:rPr>
              <a:t>(ILO).</a:t>
            </a:r>
          </a:p>
          <a:p>
            <a:pPr algn="just"/>
            <a:endParaRPr lang="tr-TR" dirty="0"/>
          </a:p>
          <a:p>
            <a:pPr algn="just"/>
            <a:r>
              <a:rPr lang="tr-TR" dirty="0" smtClean="0"/>
              <a:t>İnsanların yaralanmasına veya ölmesine, malzeme hasarına, maddi kayıplara neden olan, önceden planlanmaya, kasıtlı olmayan beklenmedik olaydır </a:t>
            </a:r>
            <a:r>
              <a:rPr lang="tr-TR" dirty="0" smtClean="0">
                <a:solidFill>
                  <a:srgbClr val="FF0000"/>
                </a:solidFill>
              </a:rPr>
              <a:t>(WHO) </a:t>
            </a:r>
            <a:r>
              <a:rPr lang="tr-TR" dirty="0" smtClean="0"/>
              <a:t>.</a:t>
            </a:r>
            <a:endParaRPr lang="tr-TR" dirty="0"/>
          </a:p>
        </p:txBody>
      </p:sp>
    </p:spTree>
    <p:extLst>
      <p:ext uri="{BB962C8B-B14F-4D97-AF65-F5344CB8AC3E}">
        <p14:creationId xmlns:p14="http://schemas.microsoft.com/office/powerpoint/2010/main" val="675681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6331 Sayılı İş Sağlığı ve Güvenliği </a:t>
            </a:r>
            <a:r>
              <a:rPr lang="tr-TR" dirty="0" smtClean="0"/>
              <a:t>Kanunu’na göre </a:t>
            </a:r>
            <a:endParaRPr lang="tr-TR" dirty="0"/>
          </a:p>
          <a:p>
            <a:pPr marL="0" indent="0" algn="just">
              <a:buNone/>
            </a:pPr>
            <a:endParaRPr lang="tr-TR" dirty="0" smtClean="0"/>
          </a:p>
          <a:p>
            <a:pPr marL="0" indent="0" algn="just">
              <a:buNone/>
            </a:pPr>
            <a:r>
              <a:rPr lang="tr-TR" b="1" dirty="0" smtClean="0">
                <a:solidFill>
                  <a:srgbClr val="FF0000"/>
                </a:solidFill>
              </a:rPr>
              <a:t>İş </a:t>
            </a:r>
            <a:r>
              <a:rPr lang="tr-TR" b="1" dirty="0">
                <a:solidFill>
                  <a:srgbClr val="FF0000"/>
                </a:solidFill>
              </a:rPr>
              <a:t>kazası: </a:t>
            </a:r>
            <a:r>
              <a:rPr lang="tr-TR" dirty="0"/>
              <a:t>İşyerinde veya işin yürütümü nedeniyle meydana gelen, ölüme sebebiyet veren veya vücut bütünlüğünü ruhen ya da bedenen engelli hâle getiren olayı ifade eder.</a:t>
            </a:r>
          </a:p>
          <a:p>
            <a:endParaRPr lang="tr-TR" dirty="0"/>
          </a:p>
        </p:txBody>
      </p:sp>
    </p:spTree>
    <p:extLst>
      <p:ext uri="{BB962C8B-B14F-4D97-AF65-F5344CB8AC3E}">
        <p14:creationId xmlns:p14="http://schemas.microsoft.com/office/powerpoint/2010/main" val="3260663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838200" y="365125"/>
            <a:ext cx="10515600" cy="5811838"/>
          </a:xfrm>
        </p:spPr>
        <p:txBody>
          <a:bodyPr>
            <a:normAutofit fontScale="92500" lnSpcReduction="20000"/>
          </a:bodyPr>
          <a:lstStyle/>
          <a:p>
            <a:pPr marL="0" indent="0" algn="just">
              <a:buNone/>
            </a:pPr>
            <a:r>
              <a:rPr lang="tr-TR" b="1" dirty="0" smtClean="0"/>
              <a:t>Ülkemizde iş kazalarının yasal tanımını 5510 Sosyal Güvenlik ve Genel Sağlık Sigortası Yasası’nda hangi hal ve durumlarda meydana gelen olayın iş kazası sayılacağı düzenlenmiştir:</a:t>
            </a:r>
          </a:p>
          <a:p>
            <a:pPr marL="0" indent="0" algn="just">
              <a:buNone/>
            </a:pPr>
            <a:endParaRPr lang="tr-TR" dirty="0" smtClean="0"/>
          </a:p>
          <a:p>
            <a:pPr marL="0" indent="0" algn="just">
              <a:buNone/>
            </a:pPr>
            <a:r>
              <a:rPr lang="tr-TR" b="1" dirty="0" smtClean="0">
                <a:solidFill>
                  <a:srgbClr val="FF0000"/>
                </a:solidFill>
              </a:rPr>
              <a:t>5510 </a:t>
            </a:r>
            <a:r>
              <a:rPr lang="tr-TR" b="1" dirty="0">
                <a:solidFill>
                  <a:srgbClr val="FF0000"/>
                </a:solidFill>
              </a:rPr>
              <a:t>sayılı Yasa’nın 13. </a:t>
            </a:r>
            <a:r>
              <a:rPr lang="tr-TR" b="1" dirty="0" smtClean="0">
                <a:solidFill>
                  <a:srgbClr val="FF0000"/>
                </a:solidFill>
              </a:rPr>
              <a:t>maddesinde iş </a:t>
            </a:r>
            <a:r>
              <a:rPr lang="tr-TR" b="1" dirty="0">
                <a:solidFill>
                  <a:srgbClr val="FF0000"/>
                </a:solidFill>
              </a:rPr>
              <a:t>kazası;</a:t>
            </a:r>
          </a:p>
          <a:p>
            <a:pPr marL="0" indent="0" algn="just">
              <a:buNone/>
            </a:pPr>
            <a:r>
              <a:rPr lang="tr-TR" dirty="0" smtClean="0"/>
              <a:t>a)Sigortalının iş yerinde </a:t>
            </a:r>
            <a:r>
              <a:rPr lang="tr-TR" dirty="0"/>
              <a:t>bulunduğu sırada,</a:t>
            </a:r>
          </a:p>
          <a:p>
            <a:pPr marL="0" indent="0" algn="just">
              <a:buNone/>
            </a:pPr>
            <a:r>
              <a:rPr lang="tr-TR" dirty="0" smtClean="0"/>
              <a:t>b)İşveren </a:t>
            </a:r>
            <a:r>
              <a:rPr lang="tr-TR" dirty="0"/>
              <a:t>tarafından yürütülmekte olan </a:t>
            </a:r>
            <a:r>
              <a:rPr lang="tr-TR" dirty="0" smtClean="0"/>
              <a:t>iş nedeniyle </a:t>
            </a:r>
            <a:r>
              <a:rPr lang="tr-TR" dirty="0"/>
              <a:t>veya </a:t>
            </a:r>
            <a:r>
              <a:rPr lang="tr-TR" dirty="0" smtClean="0"/>
              <a:t>görevi nedeniyle</a:t>
            </a:r>
            <a:r>
              <a:rPr lang="tr-TR" dirty="0"/>
              <a:t>, </a:t>
            </a:r>
            <a:r>
              <a:rPr lang="tr-TR" dirty="0" smtClean="0"/>
              <a:t>sigortalı kendi adına </a:t>
            </a:r>
            <a:r>
              <a:rPr lang="tr-TR" dirty="0"/>
              <a:t>ve hesabına bağımsız çalışıyorsa yürütmekte olduğu </a:t>
            </a:r>
            <a:r>
              <a:rPr lang="tr-TR" dirty="0" smtClean="0"/>
              <a:t>iş </a:t>
            </a:r>
            <a:r>
              <a:rPr lang="tr-TR" dirty="0"/>
              <a:t>veya çalışma konusu </a:t>
            </a:r>
            <a:r>
              <a:rPr lang="tr-TR" dirty="0" smtClean="0"/>
              <a:t>nedeniyle iş yeri </a:t>
            </a:r>
            <a:r>
              <a:rPr lang="tr-TR" dirty="0"/>
              <a:t>dışında,</a:t>
            </a:r>
          </a:p>
          <a:p>
            <a:pPr marL="0" indent="0" algn="just">
              <a:buNone/>
            </a:pPr>
            <a:r>
              <a:rPr lang="tr-TR" dirty="0" smtClean="0"/>
              <a:t>c)Bir işverene </a:t>
            </a:r>
            <a:r>
              <a:rPr lang="tr-TR" dirty="0"/>
              <a:t>bağlı olarak çalışan </a:t>
            </a:r>
            <a:r>
              <a:rPr lang="tr-TR" dirty="0" smtClean="0"/>
              <a:t>sigortalının</a:t>
            </a:r>
            <a:r>
              <a:rPr lang="tr-TR" dirty="0"/>
              <a:t>, </a:t>
            </a:r>
            <a:r>
              <a:rPr lang="tr-TR" dirty="0" smtClean="0"/>
              <a:t>görevli </a:t>
            </a:r>
            <a:r>
              <a:rPr lang="tr-TR" dirty="0"/>
              <a:t>olarak </a:t>
            </a:r>
            <a:r>
              <a:rPr lang="tr-TR" dirty="0" smtClean="0"/>
              <a:t>iş yeri </a:t>
            </a:r>
            <a:r>
              <a:rPr lang="tr-TR" dirty="0"/>
              <a:t>dışında başka </a:t>
            </a:r>
            <a:r>
              <a:rPr lang="tr-TR" dirty="0" smtClean="0"/>
              <a:t>bir yere gönderilmesi nedeniyle </a:t>
            </a:r>
            <a:r>
              <a:rPr lang="tr-TR" dirty="0"/>
              <a:t>asıl </a:t>
            </a:r>
            <a:r>
              <a:rPr lang="tr-TR" dirty="0" smtClean="0"/>
              <a:t>işini </a:t>
            </a:r>
            <a:r>
              <a:rPr lang="tr-TR" dirty="0"/>
              <a:t>yapmaksızın geçen zamanlarda,</a:t>
            </a:r>
          </a:p>
          <a:p>
            <a:pPr marL="0" indent="0" algn="just">
              <a:buNone/>
            </a:pPr>
            <a:r>
              <a:rPr lang="tr-TR" dirty="0"/>
              <a:t>d</a:t>
            </a:r>
            <a:r>
              <a:rPr lang="tr-TR" dirty="0" smtClean="0"/>
              <a:t>)Emziren </a:t>
            </a:r>
            <a:r>
              <a:rPr lang="tr-TR" dirty="0"/>
              <a:t>kadın </a:t>
            </a:r>
            <a:r>
              <a:rPr lang="tr-TR" dirty="0" smtClean="0"/>
              <a:t>sigortalının</a:t>
            </a:r>
            <a:r>
              <a:rPr lang="tr-TR" dirty="0"/>
              <a:t>, çocuğuna süt vermek </a:t>
            </a:r>
            <a:r>
              <a:rPr lang="tr-TR" dirty="0" smtClean="0"/>
              <a:t>için </a:t>
            </a:r>
            <a:r>
              <a:rPr lang="tr-TR" dirty="0"/>
              <a:t>ayrılan zamanlarda,</a:t>
            </a:r>
          </a:p>
          <a:p>
            <a:pPr marL="0" indent="0" algn="just">
              <a:buNone/>
            </a:pPr>
            <a:r>
              <a:rPr lang="tr-TR" dirty="0"/>
              <a:t>e</a:t>
            </a:r>
            <a:r>
              <a:rPr lang="tr-TR" dirty="0" smtClean="0"/>
              <a:t>)Sigortalıların</a:t>
            </a:r>
            <a:r>
              <a:rPr lang="tr-TR" dirty="0"/>
              <a:t>, </a:t>
            </a:r>
            <a:r>
              <a:rPr lang="tr-TR" dirty="0" smtClean="0"/>
              <a:t>işverence </a:t>
            </a:r>
            <a:r>
              <a:rPr lang="tr-TR" dirty="0"/>
              <a:t>sağlanan </a:t>
            </a:r>
            <a:r>
              <a:rPr lang="tr-TR" dirty="0" smtClean="0"/>
              <a:t>bir </a:t>
            </a:r>
            <a:r>
              <a:rPr lang="tr-TR" dirty="0"/>
              <a:t>taşıtla </a:t>
            </a:r>
            <a:r>
              <a:rPr lang="tr-TR" dirty="0" smtClean="0"/>
              <a:t>işin </a:t>
            </a:r>
            <a:r>
              <a:rPr lang="tr-TR" dirty="0"/>
              <a:t>yapıldığı yere </a:t>
            </a:r>
            <a:r>
              <a:rPr lang="tr-TR" dirty="0" smtClean="0"/>
              <a:t>gidiş gelişi </a:t>
            </a:r>
            <a:r>
              <a:rPr lang="tr-TR" dirty="0"/>
              <a:t>sırasında </a:t>
            </a:r>
            <a:r>
              <a:rPr lang="tr-TR" dirty="0" smtClean="0"/>
              <a:t>meydana gelen </a:t>
            </a:r>
            <a:r>
              <a:rPr lang="tr-TR" dirty="0"/>
              <a:t>ve </a:t>
            </a:r>
            <a:r>
              <a:rPr lang="tr-TR" dirty="0" smtClean="0"/>
              <a:t>sigortalıyı </a:t>
            </a:r>
            <a:r>
              <a:rPr lang="tr-TR" dirty="0"/>
              <a:t>hemen veya sonradan bedenen ya da ruhen </a:t>
            </a:r>
            <a:r>
              <a:rPr lang="tr-TR" dirty="0" smtClean="0"/>
              <a:t>engelli hale getiren </a:t>
            </a:r>
            <a:r>
              <a:rPr lang="tr-TR" dirty="0"/>
              <a:t>olay olarak </a:t>
            </a:r>
            <a:r>
              <a:rPr lang="tr-TR" dirty="0" smtClean="0"/>
              <a:t>ifade edilmiştir</a:t>
            </a:r>
            <a:r>
              <a:rPr lang="tr-TR" dirty="0"/>
              <a:t>.</a:t>
            </a:r>
          </a:p>
        </p:txBody>
      </p:sp>
    </p:spTree>
    <p:extLst>
      <p:ext uri="{BB962C8B-B14F-4D97-AF65-F5344CB8AC3E}">
        <p14:creationId xmlns:p14="http://schemas.microsoft.com/office/powerpoint/2010/main" val="2250790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normAutofit/>
          </a:bodyPr>
          <a:lstStyle/>
          <a:p>
            <a:r>
              <a:rPr lang="tr-TR" sz="2800" b="1" dirty="0">
                <a:solidFill>
                  <a:srgbClr val="FF0000"/>
                </a:solidFill>
              </a:rPr>
              <a:t>Sosyal Güvenlik ve Genel Sağlık Sigortası </a:t>
            </a:r>
            <a:r>
              <a:rPr lang="tr-TR" sz="2800" b="1" dirty="0" smtClean="0">
                <a:solidFill>
                  <a:srgbClr val="FF0000"/>
                </a:solidFill>
              </a:rPr>
              <a:t>Yasası’nda yer alan hükümden hareketle iş kazasının unsurları şunlardır:</a:t>
            </a:r>
            <a:endParaRPr lang="tr-TR" sz="2800"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fontScale="92500" lnSpcReduction="20000"/>
          </a:bodyPr>
          <a:lstStyle/>
          <a:p>
            <a:pPr marL="0" indent="0" algn="just">
              <a:buNone/>
            </a:pPr>
            <a:endParaRPr lang="tr-TR" dirty="0"/>
          </a:p>
          <a:p>
            <a:pPr marL="0" indent="0" algn="just">
              <a:buNone/>
            </a:pPr>
            <a:r>
              <a:rPr lang="tr-TR" u="sng" dirty="0">
                <a:solidFill>
                  <a:srgbClr val="FF0000"/>
                </a:solidFill>
              </a:rPr>
              <a:t>1</a:t>
            </a:r>
            <a:r>
              <a:rPr lang="tr-TR" u="sng" dirty="0" smtClean="0">
                <a:solidFill>
                  <a:srgbClr val="FF0000"/>
                </a:solidFill>
              </a:rPr>
              <a:t>. Sigortalının kazaya uğraması</a:t>
            </a:r>
          </a:p>
          <a:p>
            <a:pPr marL="0" indent="0" algn="just">
              <a:buNone/>
            </a:pPr>
            <a:r>
              <a:rPr lang="tr-TR" dirty="0" smtClean="0"/>
              <a:t>Sigortalının başına gelen olayın SSGSSK anlamında iş kazası sayılması için Kanunda m.13’de sıralanan hallerden birinde meydana gelmiş olması gereklidir:</a:t>
            </a:r>
          </a:p>
          <a:p>
            <a:pPr marL="0" indent="0" algn="just">
              <a:buNone/>
            </a:pPr>
            <a:r>
              <a:rPr lang="tr-TR" b="1" u="sng" dirty="0"/>
              <a:t>a)Sigortalının iş yerinde bulunduğu </a:t>
            </a:r>
            <a:r>
              <a:rPr lang="tr-TR" b="1" u="sng" dirty="0" smtClean="0"/>
              <a:t>sırada kazaya uğraması:</a:t>
            </a:r>
            <a:r>
              <a:rPr lang="tr-TR" u="sng" dirty="0" smtClean="0"/>
              <a:t> </a:t>
            </a:r>
            <a:r>
              <a:rPr lang="tr-TR" dirty="0" smtClean="0"/>
              <a:t>SSGSSK, sigortalının işyerinde bulunduğu sırada uğradığı kazayı başka hiçbir koşul aramaksızın iş kazası olarak kabul etmiştir. Sigortalının başına gelen olayın mutlaka iş saatleri içinde meydana gelmesi de şart değildir.</a:t>
            </a:r>
          </a:p>
          <a:p>
            <a:pPr marL="0" indent="0" algn="just">
              <a:buNone/>
            </a:pPr>
            <a:r>
              <a:rPr lang="tr-TR" dirty="0" smtClean="0"/>
              <a:t>Örneğin; öğle tatilinde sigortalının başka işçi veya yabancı kişi tarafından öldürülmesi, yaralanması, işyeri bahçesinde koşarken düşmesi, sigortalının sarhoşken işyerinde kendini yaralayıp kan kaybından ölmesi iş kazasıdır.</a:t>
            </a:r>
            <a:endParaRPr lang="tr-TR" dirty="0"/>
          </a:p>
        </p:txBody>
      </p:sp>
    </p:spTree>
    <p:extLst>
      <p:ext uri="{BB962C8B-B14F-4D97-AF65-F5344CB8AC3E}">
        <p14:creationId xmlns:p14="http://schemas.microsoft.com/office/powerpoint/2010/main" val="2852183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838200" y="365125"/>
            <a:ext cx="10515600" cy="5811838"/>
          </a:xfrm>
        </p:spPr>
        <p:txBody>
          <a:bodyPr>
            <a:normAutofit/>
          </a:bodyPr>
          <a:lstStyle/>
          <a:p>
            <a:pPr marL="0" indent="0" algn="just">
              <a:buNone/>
            </a:pPr>
            <a:r>
              <a:rPr lang="tr-TR" b="1" u="sng" dirty="0" smtClean="0"/>
              <a:t>b)İşveren </a:t>
            </a:r>
            <a:r>
              <a:rPr lang="tr-TR" b="1" u="sng" dirty="0"/>
              <a:t>tarafından yürütülmekte olan </a:t>
            </a:r>
            <a:r>
              <a:rPr lang="tr-TR" b="1" u="sng" dirty="0" smtClean="0"/>
              <a:t>iş nedeniyle </a:t>
            </a:r>
            <a:r>
              <a:rPr lang="tr-TR" b="1" u="sng" dirty="0"/>
              <a:t>veya </a:t>
            </a:r>
            <a:r>
              <a:rPr lang="tr-TR" b="1" u="sng" dirty="0" smtClean="0"/>
              <a:t>görevi nedeniyle</a:t>
            </a:r>
            <a:r>
              <a:rPr lang="tr-TR" b="1" u="sng" dirty="0"/>
              <a:t>, </a:t>
            </a:r>
            <a:r>
              <a:rPr lang="tr-TR" b="1" u="sng" dirty="0" smtClean="0"/>
              <a:t>sigortalı kendi adına </a:t>
            </a:r>
            <a:r>
              <a:rPr lang="tr-TR" b="1" u="sng" dirty="0"/>
              <a:t>ve hesabına bağımsız çalışıyorsa yürütmekte olduğu </a:t>
            </a:r>
            <a:r>
              <a:rPr lang="tr-TR" b="1" u="sng" dirty="0" smtClean="0"/>
              <a:t>iş </a:t>
            </a:r>
            <a:r>
              <a:rPr lang="tr-TR" b="1" u="sng" dirty="0"/>
              <a:t>veya çalışma konusu </a:t>
            </a:r>
            <a:r>
              <a:rPr lang="tr-TR" b="1" u="sng" dirty="0" smtClean="0"/>
              <a:t>nedeniyle iş yeri dışında</a:t>
            </a:r>
            <a:r>
              <a:rPr lang="tr-TR" b="1" u="sng" dirty="0"/>
              <a:t> </a:t>
            </a:r>
            <a:r>
              <a:rPr lang="tr-TR" b="1" u="sng" dirty="0" smtClean="0"/>
              <a:t>kazaya uğraması:</a:t>
            </a:r>
          </a:p>
          <a:p>
            <a:pPr marL="0" indent="0" algn="just">
              <a:buNone/>
            </a:pPr>
            <a:endParaRPr lang="tr-TR" b="1" dirty="0" smtClean="0"/>
          </a:p>
          <a:p>
            <a:pPr marL="0" indent="0" algn="just">
              <a:buNone/>
            </a:pPr>
            <a:r>
              <a:rPr lang="tr-TR" dirty="0" smtClean="0"/>
              <a:t>Sigortalının, başına gelen kaza olayı iş yerinde meydana gelmemiş olsa bile sigortalının işverenden aldığı talimat gereğince veya sigortalının işin gereği olarak işyeri dışına çıkması halinde uğradığı kaza iş kazasıdır.</a:t>
            </a:r>
          </a:p>
          <a:p>
            <a:pPr marL="0" indent="0" algn="just">
              <a:buNone/>
            </a:pPr>
            <a:r>
              <a:rPr lang="tr-TR" dirty="0" smtClean="0"/>
              <a:t>Örneğin; mali müşavirin yanında çalışan sigortalının işvereninden aldığı talimat gereğince vergi dairesine giderken trafik kazası geçirmesi sonucunda yaralanması iş kazasıdır.</a:t>
            </a:r>
            <a:endParaRPr lang="tr-TR" dirty="0"/>
          </a:p>
        </p:txBody>
      </p:sp>
    </p:spTree>
    <p:extLst>
      <p:ext uri="{BB962C8B-B14F-4D97-AF65-F5344CB8AC3E}">
        <p14:creationId xmlns:p14="http://schemas.microsoft.com/office/powerpoint/2010/main" val="599590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838200" y="365125"/>
            <a:ext cx="10515600" cy="5811838"/>
          </a:xfrm>
        </p:spPr>
        <p:txBody>
          <a:bodyPr>
            <a:normAutofit/>
          </a:bodyPr>
          <a:lstStyle/>
          <a:p>
            <a:pPr marL="0" indent="0" algn="just">
              <a:buNone/>
            </a:pPr>
            <a:r>
              <a:rPr lang="tr-TR" b="1" u="sng" dirty="0"/>
              <a:t>c)Bir işverene bağlı olarak çalışan sigortalının, görevli olarak iş yeri dışında başka bir yere gönderilmesi nedeniyle asıl işini yapmaksızın geçen zamanlarda </a:t>
            </a:r>
            <a:r>
              <a:rPr lang="tr-TR" b="1" u="sng" dirty="0" smtClean="0"/>
              <a:t>kazaya uğraması:</a:t>
            </a:r>
          </a:p>
          <a:p>
            <a:pPr marL="0" indent="0" algn="just">
              <a:buNone/>
            </a:pPr>
            <a:endParaRPr lang="tr-TR" b="1" dirty="0" smtClean="0"/>
          </a:p>
          <a:p>
            <a:pPr marL="0" indent="0" algn="just">
              <a:buNone/>
            </a:pPr>
            <a:r>
              <a:rPr lang="tr-TR" dirty="0" smtClean="0"/>
              <a:t>Sigortalının, işveren tarafından görevli olarak işyeri dışında başka bir yere görevli olarak gönderilmesi durumunda asıl işini yapmaksızın geçen zamanlarda başına gelen her olay iş kazası sayılacaktır. İşveren tarafından sigortalının toplantı için başka bir şehre gönderilmesi halinde boş zamanlarını normal bir yaşantı içinde kalmak koşuluyla sinemaya, kahveye giderek değerlendirmesi ve bu sırada başına gelen olay iş kazası sayılacaktır.</a:t>
            </a:r>
            <a:endParaRPr lang="tr-TR" dirty="0"/>
          </a:p>
        </p:txBody>
      </p:sp>
    </p:spTree>
    <p:extLst>
      <p:ext uri="{BB962C8B-B14F-4D97-AF65-F5344CB8AC3E}">
        <p14:creationId xmlns:p14="http://schemas.microsoft.com/office/powerpoint/2010/main" val="3678661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838200" y="365125"/>
            <a:ext cx="10515600" cy="5811838"/>
          </a:xfrm>
        </p:spPr>
        <p:txBody>
          <a:bodyPr>
            <a:normAutofit/>
          </a:bodyPr>
          <a:lstStyle/>
          <a:p>
            <a:pPr marL="0" indent="0" algn="just">
              <a:buNone/>
            </a:pPr>
            <a:r>
              <a:rPr lang="tr-TR" b="1" u="sng" dirty="0"/>
              <a:t>d)Emziren kadın sigortalının, çocuğuna süt vermek için ayrılan </a:t>
            </a:r>
            <a:r>
              <a:rPr lang="tr-TR" b="1" u="sng" dirty="0" smtClean="0"/>
              <a:t>zamanlarda kazaya uğraması:</a:t>
            </a:r>
          </a:p>
          <a:p>
            <a:pPr marL="0" indent="0" algn="just">
              <a:buNone/>
            </a:pPr>
            <a:endParaRPr lang="tr-TR" b="1" dirty="0" smtClean="0"/>
          </a:p>
          <a:p>
            <a:pPr marL="0" indent="0" algn="just">
              <a:buNone/>
            </a:pPr>
            <a:r>
              <a:rPr lang="tr-TR" dirty="0" smtClean="0"/>
              <a:t>İş Kanuna göre, kadın işçilere bir yaşından küçük çocuklarını emzirmeleri için günde toplam bir buçuk saat sür izni verilecektir. Kadın sigortalının emzirme izni süresi içinde başına gelen olay iş kazasıdır. Kadın sigortalının emzirme izni süresi içinde evine giderken yolda düşüp ayağını kırması iş kazasıdır.</a:t>
            </a:r>
            <a:endParaRPr lang="tr-TR" dirty="0"/>
          </a:p>
        </p:txBody>
      </p:sp>
    </p:spTree>
    <p:extLst>
      <p:ext uri="{BB962C8B-B14F-4D97-AF65-F5344CB8AC3E}">
        <p14:creationId xmlns:p14="http://schemas.microsoft.com/office/powerpoint/2010/main" val="457902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838200" y="365125"/>
            <a:ext cx="10515600" cy="5811838"/>
          </a:xfrm>
        </p:spPr>
        <p:txBody>
          <a:bodyPr>
            <a:normAutofit/>
          </a:bodyPr>
          <a:lstStyle/>
          <a:p>
            <a:pPr marL="0" indent="0" algn="just">
              <a:buNone/>
            </a:pPr>
            <a:r>
              <a:rPr lang="tr-TR" b="1" u="sng" dirty="0"/>
              <a:t>e)Sigortalıların, işverence sağlanan bir taşıtla işin yapıldığı yere gidiş gelişi sırasında </a:t>
            </a:r>
            <a:r>
              <a:rPr lang="tr-TR" b="1" u="sng" dirty="0" smtClean="0"/>
              <a:t>kazaya uğraması:</a:t>
            </a:r>
          </a:p>
          <a:p>
            <a:pPr marL="0" indent="0" algn="just">
              <a:buNone/>
            </a:pPr>
            <a:endParaRPr lang="tr-TR" b="1" dirty="0" smtClean="0"/>
          </a:p>
          <a:p>
            <a:pPr marL="0" indent="0" algn="just">
              <a:buNone/>
            </a:pPr>
            <a:r>
              <a:rPr lang="tr-TR" dirty="0" smtClean="0"/>
              <a:t>Sigortalının, işveren tarafından sağlanan taşıtla işin yapıldığı yere getirilip götürülmeleri sırasında başlarına gelen olay iş kazası sayılacaktır. İşverenin taşıtın sahibi olması şart değildir. Taşıtın işverenin zilyetliği altında bulunması yeterlidir.</a:t>
            </a:r>
            <a:endParaRPr lang="tr-TR" dirty="0"/>
          </a:p>
        </p:txBody>
      </p:sp>
    </p:spTree>
    <p:extLst>
      <p:ext uri="{BB962C8B-B14F-4D97-AF65-F5344CB8AC3E}">
        <p14:creationId xmlns:p14="http://schemas.microsoft.com/office/powerpoint/2010/main" val="3191125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normAutofit/>
          </a:bodyPr>
          <a:lstStyle/>
          <a:p>
            <a:r>
              <a:rPr lang="tr-TR" sz="2800" b="1" dirty="0">
                <a:solidFill>
                  <a:srgbClr val="FF0000"/>
                </a:solidFill>
              </a:rPr>
              <a:t>Sosyal Güvenlik ve Genel Sağlık Sigortası </a:t>
            </a:r>
            <a:r>
              <a:rPr lang="tr-TR" sz="2800" b="1" dirty="0" smtClean="0">
                <a:solidFill>
                  <a:srgbClr val="FF0000"/>
                </a:solidFill>
              </a:rPr>
              <a:t>Yasası’nda yer alan hükümden hareketle iş kazasının unsurları şunlardır:</a:t>
            </a:r>
            <a:endParaRPr lang="tr-TR" sz="2800"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marL="0" indent="0" algn="just">
              <a:buNone/>
            </a:pPr>
            <a:endParaRPr lang="tr-TR" dirty="0"/>
          </a:p>
          <a:p>
            <a:pPr marL="0" indent="0" algn="just">
              <a:buNone/>
            </a:pPr>
            <a:r>
              <a:rPr lang="tr-TR" u="sng" dirty="0">
                <a:solidFill>
                  <a:srgbClr val="FF0000"/>
                </a:solidFill>
              </a:rPr>
              <a:t>2</a:t>
            </a:r>
            <a:r>
              <a:rPr lang="tr-TR" u="sng" dirty="0" smtClean="0">
                <a:solidFill>
                  <a:srgbClr val="FF0000"/>
                </a:solidFill>
              </a:rPr>
              <a:t>. Sigortalının bedensel veya ruhsal bir zarara uğraması:</a:t>
            </a:r>
          </a:p>
          <a:p>
            <a:pPr marL="0" indent="0" algn="just">
              <a:buNone/>
            </a:pPr>
            <a:endParaRPr lang="tr-TR" u="sng" dirty="0">
              <a:solidFill>
                <a:srgbClr val="FF0000"/>
              </a:solidFill>
            </a:endParaRPr>
          </a:p>
          <a:p>
            <a:pPr marL="0" indent="0" algn="just">
              <a:buNone/>
            </a:pPr>
            <a:r>
              <a:rPr lang="tr-TR" dirty="0" smtClean="0"/>
              <a:t>Sigortalının başına gelen olayın iş kazası sayılması için sigortalının bedensel veya ruhsal zarara uğraması gerekir.</a:t>
            </a:r>
          </a:p>
          <a:p>
            <a:pPr marL="0" indent="0" algn="just">
              <a:buNone/>
            </a:pPr>
            <a:r>
              <a:rPr lang="tr-TR" dirty="0" smtClean="0"/>
              <a:t>Her türlü yaralanma, sakatlanma, kırık, yanık gibi dış organlarda meydana gelen arızalar olabileceği gibi iç organlarda meydana gelen arızalar da iş kazası olarak kabul edilecektir.</a:t>
            </a:r>
          </a:p>
          <a:p>
            <a:pPr marL="0" indent="0" algn="just">
              <a:buNone/>
            </a:pPr>
            <a:r>
              <a:rPr lang="tr-TR" dirty="0" smtClean="0"/>
              <a:t>Ayrıca akıl hastalığı, sinir bozukluğu gibi sigortalıyı ruhsal yönden etkileyen olaylar da iş kazası olarak kabul edilecektir.</a:t>
            </a:r>
          </a:p>
        </p:txBody>
      </p:sp>
    </p:spTree>
    <p:extLst>
      <p:ext uri="{BB962C8B-B14F-4D97-AF65-F5344CB8AC3E}">
        <p14:creationId xmlns:p14="http://schemas.microsoft.com/office/powerpoint/2010/main" val="216344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A8D5A46-93D6-7D4C-83AF-32C034E9F772}" type="slidenum">
              <a:rPr lang="tr-TR" smtClean="0"/>
              <a:pPr>
                <a:defRPr/>
              </a:pPr>
              <a:t>3</a:t>
            </a:fld>
            <a:endParaRPr lang="tr-TR"/>
          </a:p>
        </p:txBody>
      </p:sp>
      <p:sp>
        <p:nvSpPr>
          <p:cNvPr id="6" name="Rectangle 3"/>
          <p:cNvSpPr>
            <a:spLocks noGrp="1" noRot="1" noChangeArrowheads="1"/>
          </p:cNvSpPr>
          <p:nvPr>
            <p:ph type="title"/>
          </p:nvPr>
        </p:nvSpPr>
        <p:spPr>
          <a:xfrm>
            <a:off x="440095" y="425427"/>
            <a:ext cx="8302539" cy="785760"/>
          </a:xfrm>
        </p:spPr>
        <p:txBody>
          <a:bodyPr>
            <a:normAutofit fontScale="90000"/>
          </a:bodyPr>
          <a:lstStyle/>
          <a:p>
            <a:pPr algn="l" eaLnBrk="1" hangingPunct="1"/>
            <a:r>
              <a:rPr lang="tr-TR" sz="3200" dirty="0">
                <a:solidFill>
                  <a:srgbClr val="FF0000"/>
                </a:solidFill>
                <a:latin typeface="Arial"/>
                <a:cs typeface="Arial"/>
              </a:rPr>
              <a:t>İş Sağlığı ve Güvenliğinin </a:t>
            </a:r>
            <a:r>
              <a:rPr lang="tr-TR" sz="3200" dirty="0" smtClean="0">
                <a:solidFill>
                  <a:srgbClr val="FF0000"/>
                </a:solidFill>
                <a:latin typeface="Arial"/>
                <a:cs typeface="Arial"/>
              </a:rPr>
              <a:t>Amacını;</a:t>
            </a:r>
            <a:r>
              <a:rPr lang="tr-TR" sz="3200" dirty="0">
                <a:solidFill>
                  <a:srgbClr val="000090"/>
                </a:solidFill>
                <a:latin typeface="Arial"/>
                <a:cs typeface="Arial"/>
              </a:rPr>
              <a:t/>
            </a:r>
            <a:br>
              <a:rPr lang="tr-TR" sz="3200" dirty="0">
                <a:solidFill>
                  <a:srgbClr val="000090"/>
                </a:solidFill>
                <a:latin typeface="Arial"/>
                <a:cs typeface="Arial"/>
              </a:rPr>
            </a:br>
            <a:r>
              <a:rPr lang="tr-TR" sz="3200" dirty="0">
                <a:solidFill>
                  <a:srgbClr val="000090"/>
                </a:solidFill>
                <a:latin typeface="Arial"/>
                <a:cs typeface="Arial"/>
              </a:rPr>
              <a:t/>
            </a:r>
            <a:br>
              <a:rPr lang="tr-TR" sz="3200" dirty="0">
                <a:solidFill>
                  <a:srgbClr val="000090"/>
                </a:solidFill>
                <a:latin typeface="Arial"/>
                <a:cs typeface="Arial"/>
              </a:rPr>
            </a:br>
            <a:endParaRPr lang="tr-TR" sz="2000" dirty="0">
              <a:latin typeface="Arial"/>
              <a:cs typeface="Arial"/>
            </a:endParaRPr>
          </a:p>
        </p:txBody>
      </p:sp>
      <p:sp>
        <p:nvSpPr>
          <p:cNvPr id="12" name="object 3"/>
          <p:cNvSpPr/>
          <p:nvPr/>
        </p:nvSpPr>
        <p:spPr>
          <a:xfrm>
            <a:off x="3743489" y="4021227"/>
            <a:ext cx="576580" cy="478790"/>
          </a:xfrm>
          <a:custGeom>
            <a:avLst/>
            <a:gdLst/>
            <a:ahLst/>
            <a:cxnLst/>
            <a:rect l="l" t="t" r="r" b="b"/>
            <a:pathLst>
              <a:path w="576579" h="478789">
                <a:moveTo>
                  <a:pt x="0" y="0"/>
                </a:moveTo>
                <a:lnTo>
                  <a:pt x="576326" y="478789"/>
                </a:lnTo>
              </a:path>
            </a:pathLst>
          </a:custGeom>
          <a:ln w="31750">
            <a:solidFill>
              <a:srgbClr val="BEBEBE"/>
            </a:solidFill>
            <a:prstDash val="dash"/>
          </a:ln>
        </p:spPr>
        <p:txBody>
          <a:bodyPr wrap="square" lIns="0" tIns="0" rIns="0" bIns="0" rtlCol="0"/>
          <a:lstStyle/>
          <a:p>
            <a:endParaRPr/>
          </a:p>
        </p:txBody>
      </p:sp>
      <p:sp>
        <p:nvSpPr>
          <p:cNvPr id="13" name="object 4"/>
          <p:cNvSpPr/>
          <p:nvPr/>
        </p:nvSpPr>
        <p:spPr>
          <a:xfrm>
            <a:off x="3684752" y="3041122"/>
            <a:ext cx="694055" cy="23495"/>
          </a:xfrm>
          <a:custGeom>
            <a:avLst/>
            <a:gdLst/>
            <a:ahLst/>
            <a:cxnLst/>
            <a:rect l="l" t="t" r="r" b="b"/>
            <a:pathLst>
              <a:path w="694054" h="23495">
                <a:moveTo>
                  <a:pt x="0" y="23113"/>
                </a:moveTo>
                <a:lnTo>
                  <a:pt x="693673" y="0"/>
                </a:lnTo>
              </a:path>
            </a:pathLst>
          </a:custGeom>
          <a:ln w="31750">
            <a:solidFill>
              <a:srgbClr val="BEBEBE"/>
            </a:solidFill>
            <a:prstDash val="dash"/>
          </a:ln>
        </p:spPr>
        <p:txBody>
          <a:bodyPr wrap="square" lIns="0" tIns="0" rIns="0" bIns="0" rtlCol="0"/>
          <a:lstStyle/>
          <a:p>
            <a:endParaRPr/>
          </a:p>
        </p:txBody>
      </p:sp>
      <p:sp>
        <p:nvSpPr>
          <p:cNvPr id="14" name="object 5"/>
          <p:cNvSpPr/>
          <p:nvPr/>
        </p:nvSpPr>
        <p:spPr>
          <a:xfrm>
            <a:off x="3924782" y="1921017"/>
            <a:ext cx="454025" cy="426720"/>
          </a:xfrm>
          <a:custGeom>
            <a:avLst/>
            <a:gdLst/>
            <a:ahLst/>
            <a:cxnLst/>
            <a:rect l="l" t="t" r="r" b="b"/>
            <a:pathLst>
              <a:path w="454025" h="426719">
                <a:moveTo>
                  <a:pt x="0" y="426593"/>
                </a:moveTo>
                <a:lnTo>
                  <a:pt x="453770" y="0"/>
                </a:lnTo>
              </a:path>
            </a:pathLst>
          </a:custGeom>
          <a:ln w="31750">
            <a:solidFill>
              <a:srgbClr val="BEBEBE"/>
            </a:solidFill>
            <a:prstDash val="dash"/>
          </a:ln>
        </p:spPr>
        <p:txBody>
          <a:bodyPr wrap="square" lIns="0" tIns="0" rIns="0" bIns="0" rtlCol="0"/>
          <a:lstStyle/>
          <a:p>
            <a:endParaRPr/>
          </a:p>
        </p:txBody>
      </p:sp>
      <p:sp>
        <p:nvSpPr>
          <p:cNvPr id="15" name="object 6"/>
          <p:cNvSpPr/>
          <p:nvPr/>
        </p:nvSpPr>
        <p:spPr>
          <a:xfrm>
            <a:off x="1062710" y="1709717"/>
            <a:ext cx="2862072" cy="2951988"/>
          </a:xfrm>
          <a:prstGeom prst="rect">
            <a:avLst/>
          </a:prstGeom>
          <a:blipFill>
            <a:blip r:embed="rId2" cstate="print"/>
            <a:stretch>
              <a:fillRect/>
            </a:stretch>
          </a:blipFill>
        </p:spPr>
        <p:txBody>
          <a:bodyPr wrap="square" lIns="0" tIns="0" rIns="0" bIns="0" rtlCol="0"/>
          <a:lstStyle/>
          <a:p>
            <a:endParaRPr dirty="0"/>
          </a:p>
        </p:txBody>
      </p:sp>
      <p:sp>
        <p:nvSpPr>
          <p:cNvPr id="16" name="object 8"/>
          <p:cNvSpPr/>
          <p:nvPr/>
        </p:nvSpPr>
        <p:spPr>
          <a:xfrm>
            <a:off x="4591365" y="1112357"/>
            <a:ext cx="2071198" cy="1444752"/>
          </a:xfrm>
          <a:prstGeom prst="rect">
            <a:avLst/>
          </a:prstGeom>
          <a:blipFill>
            <a:blip r:embed="rId3" cstate="print"/>
            <a:stretch>
              <a:fillRect/>
            </a:stretch>
          </a:blipFill>
        </p:spPr>
        <p:txBody>
          <a:bodyPr wrap="square" lIns="0" tIns="0" rIns="0" bIns="0" rtlCol="0"/>
          <a:lstStyle/>
          <a:p>
            <a:endParaRPr/>
          </a:p>
        </p:txBody>
      </p:sp>
      <p:sp>
        <p:nvSpPr>
          <p:cNvPr id="18" name="object 11"/>
          <p:cNvSpPr/>
          <p:nvPr/>
        </p:nvSpPr>
        <p:spPr>
          <a:xfrm>
            <a:off x="4491318" y="2575279"/>
            <a:ext cx="2509530" cy="1446276"/>
          </a:xfrm>
          <a:prstGeom prst="rect">
            <a:avLst/>
          </a:prstGeom>
          <a:blipFill>
            <a:blip r:embed="rId4" cstate="print"/>
            <a:stretch>
              <a:fillRect/>
            </a:stretch>
          </a:blipFill>
        </p:spPr>
        <p:txBody>
          <a:bodyPr wrap="square" lIns="0" tIns="0" rIns="0" bIns="0" rtlCol="0"/>
          <a:lstStyle/>
          <a:p>
            <a:endParaRPr/>
          </a:p>
        </p:txBody>
      </p:sp>
      <p:sp>
        <p:nvSpPr>
          <p:cNvPr id="19" name="object 12"/>
          <p:cNvSpPr txBox="1"/>
          <p:nvPr/>
        </p:nvSpPr>
        <p:spPr>
          <a:xfrm>
            <a:off x="4992062" y="2705690"/>
            <a:ext cx="1670501" cy="1185453"/>
          </a:xfrm>
          <a:prstGeom prst="rect">
            <a:avLst/>
          </a:prstGeom>
        </p:spPr>
        <p:txBody>
          <a:bodyPr vert="horz" wrap="square" lIns="0" tIns="12700" rIns="0" bIns="0" rtlCol="0">
            <a:spAutoFit/>
          </a:bodyPr>
          <a:lstStyle/>
          <a:p>
            <a:pPr marL="12700" marR="5080" indent="46990">
              <a:lnSpc>
                <a:spcPct val="127499"/>
              </a:lnSpc>
              <a:spcBef>
                <a:spcPts val="100"/>
              </a:spcBef>
            </a:pPr>
            <a:r>
              <a:rPr sz="2000" b="1" spc="-90" dirty="0" err="1" smtClean="0">
                <a:solidFill>
                  <a:srgbClr val="FFFFFF"/>
                </a:solidFill>
                <a:latin typeface="Arial" panose="020B0604020202020204" pitchFamily="34" charset="0"/>
                <a:cs typeface="Arial" panose="020B0604020202020204" pitchFamily="34" charset="0"/>
              </a:rPr>
              <a:t>Üretim</a:t>
            </a:r>
            <a:r>
              <a:rPr lang="tr-TR" sz="2000" b="1" spc="-90" dirty="0" smtClean="0">
                <a:solidFill>
                  <a:srgbClr val="FFFFFF"/>
                </a:solidFill>
                <a:latin typeface="Arial" panose="020B0604020202020204" pitchFamily="34" charset="0"/>
                <a:cs typeface="Arial" panose="020B0604020202020204" pitchFamily="34" charset="0"/>
              </a:rPr>
              <a:t> güvenliğini</a:t>
            </a:r>
            <a:r>
              <a:rPr lang="tr-TR" sz="2000" b="1" spc="-90" dirty="0">
                <a:solidFill>
                  <a:srgbClr val="FFFFFF"/>
                </a:solidFill>
                <a:latin typeface="Arial" panose="020B0604020202020204" pitchFamily="34" charset="0"/>
                <a:cs typeface="Arial" panose="020B0604020202020204" pitchFamily="34" charset="0"/>
              </a:rPr>
              <a:t> </a:t>
            </a:r>
            <a:r>
              <a:rPr lang="tr-TR" sz="2000" b="1" spc="-90" dirty="0" smtClean="0">
                <a:solidFill>
                  <a:srgbClr val="FFFFFF"/>
                </a:solidFill>
                <a:latin typeface="Arial" panose="020B0604020202020204" pitchFamily="34" charset="0"/>
                <a:cs typeface="Arial" panose="020B0604020202020204" pitchFamily="34" charset="0"/>
              </a:rPr>
              <a:t>sağlamak</a:t>
            </a:r>
            <a:endParaRPr sz="2000" dirty="0">
              <a:latin typeface="Arial" panose="020B0604020202020204" pitchFamily="34" charset="0"/>
              <a:cs typeface="Arial" panose="020B0604020202020204" pitchFamily="34" charset="0"/>
            </a:endParaRPr>
          </a:p>
        </p:txBody>
      </p:sp>
      <p:sp>
        <p:nvSpPr>
          <p:cNvPr id="21" name="object 14"/>
          <p:cNvSpPr/>
          <p:nvPr/>
        </p:nvSpPr>
        <p:spPr>
          <a:xfrm>
            <a:off x="4591365" y="4025646"/>
            <a:ext cx="2292062" cy="1735840"/>
          </a:xfrm>
          <a:prstGeom prst="rect">
            <a:avLst/>
          </a:prstGeom>
          <a:blipFill>
            <a:blip r:embed="rId5" cstate="print"/>
            <a:stretch>
              <a:fillRect/>
            </a:stretch>
          </a:blipFill>
        </p:spPr>
        <p:txBody>
          <a:bodyPr wrap="square" lIns="0" tIns="0" rIns="0" bIns="0" rtlCol="0"/>
          <a:lstStyle/>
          <a:p>
            <a:endParaRPr/>
          </a:p>
        </p:txBody>
      </p:sp>
      <p:sp>
        <p:nvSpPr>
          <p:cNvPr id="22" name="object 15"/>
          <p:cNvSpPr txBox="1"/>
          <p:nvPr/>
        </p:nvSpPr>
        <p:spPr>
          <a:xfrm>
            <a:off x="4871467" y="4400389"/>
            <a:ext cx="1911689" cy="762325"/>
          </a:xfrm>
          <a:prstGeom prst="rect">
            <a:avLst/>
          </a:prstGeom>
        </p:spPr>
        <p:txBody>
          <a:bodyPr vert="horz" wrap="square" lIns="0" tIns="12700" rIns="0" bIns="0" rtlCol="0">
            <a:spAutoFit/>
          </a:bodyPr>
          <a:lstStyle/>
          <a:p>
            <a:pPr marL="18415" marR="5080" indent="-6350">
              <a:lnSpc>
                <a:spcPct val="127600"/>
              </a:lnSpc>
              <a:spcBef>
                <a:spcPts val="100"/>
              </a:spcBef>
            </a:pPr>
            <a:r>
              <a:rPr sz="2000" b="1" spc="-114" dirty="0" err="1" smtClean="0">
                <a:solidFill>
                  <a:srgbClr val="FFFFFF"/>
                </a:solidFill>
                <a:latin typeface="Times New Roman" panose="02020603050405020304" pitchFamily="18" charset="0"/>
                <a:cs typeface="Times New Roman" panose="02020603050405020304" pitchFamily="18" charset="0"/>
              </a:rPr>
              <a:t>İ</a:t>
            </a:r>
            <a:r>
              <a:rPr sz="2000" b="1" spc="-220" dirty="0" err="1" smtClean="0">
                <a:solidFill>
                  <a:srgbClr val="FFFFFF"/>
                </a:solidFill>
                <a:latin typeface="Times New Roman" panose="02020603050405020304" pitchFamily="18" charset="0"/>
                <a:cs typeface="Times New Roman" panose="02020603050405020304" pitchFamily="18" charset="0"/>
              </a:rPr>
              <a:t>ş</a:t>
            </a:r>
            <a:r>
              <a:rPr lang="tr-TR" sz="2000" b="1" spc="-60" dirty="0" smtClean="0">
                <a:solidFill>
                  <a:srgbClr val="FFFFFF"/>
                </a:solidFill>
                <a:latin typeface="Times New Roman" panose="02020603050405020304" pitchFamily="18" charset="0"/>
                <a:cs typeface="Times New Roman" panose="02020603050405020304" pitchFamily="18" charset="0"/>
              </a:rPr>
              <a:t>yeri Güvenliğini Sağlamak</a:t>
            </a:r>
            <a:r>
              <a:rPr sz="2000" b="1" spc="-95" dirty="0" smtClean="0">
                <a:solidFill>
                  <a:srgbClr val="FFFFFF"/>
                </a:solidFill>
                <a:latin typeface="Times New Roman" panose="02020603050405020304" pitchFamily="18" charset="0"/>
                <a:cs typeface="Times New Roman" panose="02020603050405020304" pitchFamily="18" charset="0"/>
              </a:rPr>
              <a:t> </a:t>
            </a:r>
            <a:endParaRPr sz="2000" dirty="0">
              <a:latin typeface="Times New Roman" panose="02020603050405020304" pitchFamily="18" charset="0"/>
              <a:cs typeface="Times New Roman" panose="02020603050405020304" pitchFamily="18" charset="0"/>
            </a:endParaRPr>
          </a:p>
        </p:txBody>
      </p:sp>
      <p:sp>
        <p:nvSpPr>
          <p:cNvPr id="23" name="object 16"/>
          <p:cNvSpPr txBox="1"/>
          <p:nvPr/>
        </p:nvSpPr>
        <p:spPr>
          <a:xfrm>
            <a:off x="787128" y="5875872"/>
            <a:ext cx="8253165" cy="604974"/>
          </a:xfrm>
          <a:prstGeom prst="rect">
            <a:avLst/>
          </a:prstGeom>
        </p:spPr>
        <p:txBody>
          <a:bodyPr vert="horz" wrap="square" lIns="0" tIns="12065" rIns="0" bIns="0" rtlCol="0">
            <a:spAutoFit/>
          </a:bodyPr>
          <a:lstStyle/>
          <a:p>
            <a:pPr marL="12700" marR="5080" algn="just">
              <a:lnSpc>
                <a:spcPct val="106700"/>
              </a:lnSpc>
              <a:spcBef>
                <a:spcPts val="95"/>
              </a:spcBef>
            </a:pPr>
            <a:r>
              <a:rPr lang="tr-TR" sz="3600" spc="-195" dirty="0" smtClean="0">
                <a:latin typeface="Times New Roman" panose="02020603050405020304" pitchFamily="18" charset="0"/>
                <a:cs typeface="Times New Roman" panose="02020603050405020304" pitchFamily="18" charset="0"/>
              </a:rPr>
              <a:t>Olarak  üç başlık altında inceleyebiliriz.</a:t>
            </a:r>
            <a:endParaRPr sz="3600" dirty="0">
              <a:latin typeface="Times New Roman" panose="02020603050405020304" pitchFamily="18" charset="0"/>
              <a:cs typeface="Times New Roman" panose="02020603050405020304" pitchFamily="18" charset="0"/>
            </a:endParaRPr>
          </a:p>
        </p:txBody>
      </p:sp>
      <p:sp>
        <p:nvSpPr>
          <p:cNvPr id="25" name="object 12"/>
          <p:cNvSpPr txBox="1"/>
          <p:nvPr/>
        </p:nvSpPr>
        <p:spPr>
          <a:xfrm>
            <a:off x="4992062" y="1436468"/>
            <a:ext cx="1670501" cy="794576"/>
          </a:xfrm>
          <a:prstGeom prst="rect">
            <a:avLst/>
          </a:prstGeom>
        </p:spPr>
        <p:txBody>
          <a:bodyPr vert="horz" wrap="square" lIns="0" tIns="12700" rIns="0" bIns="0" rtlCol="0">
            <a:spAutoFit/>
          </a:bodyPr>
          <a:lstStyle/>
          <a:p>
            <a:pPr marL="12700" marR="5080" indent="46990">
              <a:lnSpc>
                <a:spcPct val="127499"/>
              </a:lnSpc>
              <a:spcBef>
                <a:spcPts val="100"/>
              </a:spcBef>
            </a:pPr>
            <a:r>
              <a:rPr lang="tr-TR" sz="2000" b="1" spc="-90" dirty="0" smtClean="0">
                <a:solidFill>
                  <a:srgbClr val="FFFFFF"/>
                </a:solidFill>
                <a:latin typeface="Arial" panose="020B0604020202020204" pitchFamily="34" charset="0"/>
                <a:cs typeface="Arial" panose="020B0604020202020204" pitchFamily="34" charset="0"/>
              </a:rPr>
              <a:t>Çalışanları Korumak</a:t>
            </a:r>
            <a:endParaRP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7526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normAutofit/>
          </a:bodyPr>
          <a:lstStyle/>
          <a:p>
            <a:r>
              <a:rPr lang="tr-TR" sz="2800" b="1" dirty="0">
                <a:solidFill>
                  <a:srgbClr val="FF0000"/>
                </a:solidFill>
              </a:rPr>
              <a:t>Sosyal Güvenlik ve Genel Sağlık Sigortası </a:t>
            </a:r>
            <a:r>
              <a:rPr lang="tr-TR" sz="2800" b="1" dirty="0" smtClean="0">
                <a:solidFill>
                  <a:srgbClr val="FF0000"/>
                </a:solidFill>
              </a:rPr>
              <a:t>Yasası’nda yer alan hükümden hareketle iş kazasının unsurları şunlardır:</a:t>
            </a:r>
            <a:endParaRPr lang="tr-TR" sz="2800"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lnSpcReduction="10000"/>
          </a:bodyPr>
          <a:lstStyle/>
          <a:p>
            <a:pPr marL="0" indent="0" algn="just">
              <a:buNone/>
            </a:pPr>
            <a:endParaRPr lang="tr-TR" dirty="0" smtClean="0"/>
          </a:p>
          <a:p>
            <a:pPr marL="0" indent="0" algn="just">
              <a:buNone/>
            </a:pPr>
            <a:r>
              <a:rPr lang="tr-TR" u="sng" dirty="0">
                <a:solidFill>
                  <a:srgbClr val="FF0000"/>
                </a:solidFill>
              </a:rPr>
              <a:t>3</a:t>
            </a:r>
            <a:r>
              <a:rPr lang="tr-TR" u="sng" dirty="0" smtClean="0">
                <a:solidFill>
                  <a:srgbClr val="FF0000"/>
                </a:solidFill>
              </a:rPr>
              <a:t>. Kaza </a:t>
            </a:r>
            <a:r>
              <a:rPr lang="tr-TR" u="sng" dirty="0">
                <a:solidFill>
                  <a:srgbClr val="FF0000"/>
                </a:solidFill>
              </a:rPr>
              <a:t>olayı ile sigortalının uğradığı zarar arasında illiyet bağının </a:t>
            </a:r>
            <a:r>
              <a:rPr lang="tr-TR" u="sng" dirty="0" smtClean="0">
                <a:solidFill>
                  <a:srgbClr val="FF0000"/>
                </a:solidFill>
              </a:rPr>
              <a:t>bulunması:</a:t>
            </a:r>
            <a:endParaRPr lang="tr-TR" u="sng" dirty="0">
              <a:solidFill>
                <a:srgbClr val="FF0000"/>
              </a:solidFill>
            </a:endParaRPr>
          </a:p>
          <a:p>
            <a:pPr algn="just"/>
            <a:r>
              <a:rPr lang="tr-TR" dirty="0" smtClean="0"/>
              <a:t>Kaza olayı ile sigortalının uğradığı zarar arasında neden sonuç bağlantısının olması gereklidir.</a:t>
            </a:r>
          </a:p>
          <a:p>
            <a:pPr algn="just"/>
            <a:r>
              <a:rPr lang="tr-TR" dirty="0" smtClean="0"/>
              <a:t>Yani olayların normal akışına ve genel hayat deneyimlerine göre gerçekleşen türden zararlı bir sonucu meydana getirmeye elverişli ya da böyle bir sonucun meydana gelmesini kolaylaştıran nedenin olması gereklidir.</a:t>
            </a:r>
          </a:p>
          <a:p>
            <a:pPr algn="just"/>
            <a:r>
              <a:rPr lang="tr-TR" dirty="0" smtClean="0"/>
              <a:t>Yargıtay tarafından sigortalının iş kazası sonucunda yaralanıp hastanede tedavi gördükten sonra memleketine giderken trafik kazası geçirmesi sonucunda ölmesi iş kazası sayılmamıştır.</a:t>
            </a:r>
            <a:endParaRPr lang="tr-TR" dirty="0"/>
          </a:p>
        </p:txBody>
      </p:sp>
    </p:spTree>
    <p:extLst>
      <p:ext uri="{BB962C8B-B14F-4D97-AF65-F5344CB8AC3E}">
        <p14:creationId xmlns:p14="http://schemas.microsoft.com/office/powerpoint/2010/main" val="1458046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lstStyle/>
          <a:p>
            <a:r>
              <a:rPr lang="tr-TR" b="1" u="sng" dirty="0" smtClean="0">
                <a:solidFill>
                  <a:srgbClr val="FF0000"/>
                </a:solidFill>
              </a:rPr>
              <a:t>Meslek Hastalığı:</a:t>
            </a:r>
            <a:endParaRPr lang="tr-TR"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algn="just"/>
            <a:endParaRPr lang="tr-TR" dirty="0" smtClean="0"/>
          </a:p>
          <a:p>
            <a:pPr marL="0" indent="0" algn="just">
              <a:buNone/>
            </a:pPr>
            <a:endParaRPr lang="tr-TR" u="sng" dirty="0" smtClean="0">
              <a:solidFill>
                <a:srgbClr val="FF0000"/>
              </a:solidFill>
            </a:endParaRPr>
          </a:p>
          <a:p>
            <a:pPr marL="0" indent="0" algn="just">
              <a:buNone/>
            </a:pPr>
            <a:r>
              <a:rPr lang="tr-TR" b="1" dirty="0">
                <a:solidFill>
                  <a:srgbClr val="FF0000"/>
                </a:solidFill>
                <a:latin typeface="Arial Narrow" panose="020B0606020202030204" pitchFamily="34" charset="0"/>
              </a:rPr>
              <a:t>6331 sayılı İş Sağlığı ve Güvenliği Kanunu</a:t>
            </a:r>
            <a:r>
              <a:rPr lang="tr-TR" b="1" dirty="0">
                <a:latin typeface="Arial Narrow" panose="020B0606020202030204" pitchFamily="34" charset="0"/>
              </a:rPr>
              <a:t>; </a:t>
            </a:r>
            <a:r>
              <a:rPr lang="tr-TR" dirty="0">
                <a:latin typeface="Arial Narrow" panose="020B0606020202030204" pitchFamily="34" charset="0"/>
              </a:rPr>
              <a:t>Mesleki risklere </a:t>
            </a:r>
            <a:r>
              <a:rPr lang="tr-TR" dirty="0" err="1">
                <a:latin typeface="Arial Narrow" panose="020B0606020202030204" pitchFamily="34" charset="0"/>
              </a:rPr>
              <a:t>maruziyet</a:t>
            </a:r>
            <a:r>
              <a:rPr lang="tr-TR" dirty="0">
                <a:latin typeface="Arial Narrow" panose="020B0606020202030204" pitchFamily="34" charset="0"/>
              </a:rPr>
              <a:t> sonucu ortaya çıkan hastalıktır</a:t>
            </a:r>
            <a:r>
              <a:rPr lang="tr-TR" dirty="0" smtClean="0">
                <a:latin typeface="Arial Narrow" panose="020B0606020202030204" pitchFamily="34" charset="0"/>
              </a:rPr>
              <a:t>.</a:t>
            </a:r>
            <a:endParaRPr lang="tr-TR" u="sng" dirty="0">
              <a:solidFill>
                <a:srgbClr val="FF0000"/>
              </a:solidFill>
            </a:endParaRPr>
          </a:p>
          <a:p>
            <a:pPr marL="0" indent="0" algn="just">
              <a:buNone/>
            </a:pPr>
            <a:endParaRPr lang="tr-TR" u="sng" dirty="0" smtClean="0">
              <a:solidFill>
                <a:srgbClr val="FF0000"/>
              </a:solidFill>
            </a:endParaRPr>
          </a:p>
          <a:p>
            <a:pPr marL="0" indent="0" algn="just">
              <a:buNone/>
            </a:pPr>
            <a:r>
              <a:rPr lang="tr-TR" u="sng" dirty="0" smtClean="0">
                <a:solidFill>
                  <a:srgbClr val="FF0000"/>
                </a:solidFill>
              </a:rPr>
              <a:t>5510 </a:t>
            </a:r>
            <a:r>
              <a:rPr lang="tr-TR" u="sng" dirty="0">
                <a:solidFill>
                  <a:srgbClr val="FF0000"/>
                </a:solidFill>
              </a:rPr>
              <a:t>sayılı Sayılı Sosyal Sigortalar ve Genel Sağlık Sigortası Kanunu 14. maddesinde meslek hastalığını” </a:t>
            </a:r>
          </a:p>
          <a:p>
            <a:pPr marL="0" indent="0" algn="just">
              <a:buNone/>
            </a:pPr>
            <a:r>
              <a:rPr lang="tr-TR" i="1" dirty="0"/>
              <a:t>«Sigortalının çalıştığı veya yaptığı işin niteliğinden dolayı tekrarlanan bir sebeple veya işin yürütüm şartları yüzünden uğradığı geçici veya sürekli hastalık, bedensel veya ruhsal özürlülük </a:t>
            </a:r>
            <a:r>
              <a:rPr lang="tr-TR" i="1" dirty="0" err="1"/>
              <a:t>hâlleridir</a:t>
            </a:r>
            <a:r>
              <a:rPr lang="tr-TR" dirty="0" err="1"/>
              <a:t>.»diyerek</a:t>
            </a:r>
            <a:r>
              <a:rPr lang="tr-TR" dirty="0"/>
              <a:t> tanımlamıştır. </a:t>
            </a:r>
          </a:p>
          <a:p>
            <a:pPr marL="0" indent="0" algn="just">
              <a:buNone/>
            </a:pPr>
            <a:endParaRPr lang="tr-TR" b="1" dirty="0">
              <a:latin typeface="Arial Narrow" panose="020B0606020202030204" pitchFamily="34" charset="0"/>
            </a:endParaRPr>
          </a:p>
        </p:txBody>
      </p:sp>
    </p:spTree>
    <p:extLst>
      <p:ext uri="{BB962C8B-B14F-4D97-AF65-F5344CB8AC3E}">
        <p14:creationId xmlns:p14="http://schemas.microsoft.com/office/powerpoint/2010/main" val="280332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t>Meslek hastalığının tanımından da anlaşıldığı üzere meslek hastalığında tekrarlanan bir durum söz konusudur. Zaten bu durum, iş kazası ile meslek hastalığı arasındaki temel farktır. Çünkü iş kazası aniden, beklenmedik şekilde meydana gelirken meslek hastalığında tekrarlanan bir durum söz konusudur.</a:t>
            </a:r>
          </a:p>
          <a:p>
            <a:pPr algn="just"/>
            <a:r>
              <a:rPr lang="tr-TR" dirty="0" smtClean="0"/>
              <a:t>Torna tezgahında çalışan birisi bir anda elini makineye kaptırması sonucunda iş kazasına uğrayabilir. Kot kumlama işinde çalışanlarda ise tekrarlanan bir şekilde kumu solumaları sonucunda </a:t>
            </a:r>
            <a:r>
              <a:rPr lang="tr-TR" dirty="0" err="1" smtClean="0"/>
              <a:t>slikosiz</a:t>
            </a:r>
            <a:r>
              <a:rPr lang="tr-TR" dirty="0" smtClean="0"/>
              <a:t> hastalığı ortaya çıkmaktadır.</a:t>
            </a:r>
            <a:endParaRPr lang="tr-TR" dirty="0"/>
          </a:p>
        </p:txBody>
      </p:sp>
    </p:spTree>
    <p:extLst>
      <p:ext uri="{BB962C8B-B14F-4D97-AF65-F5344CB8AC3E}">
        <p14:creationId xmlns:p14="http://schemas.microsoft.com/office/powerpoint/2010/main" val="3355104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normAutofit/>
          </a:bodyPr>
          <a:lstStyle/>
          <a:p>
            <a:r>
              <a:rPr lang="tr-TR" sz="2800" b="1" dirty="0">
                <a:solidFill>
                  <a:srgbClr val="FF0000"/>
                </a:solidFill>
              </a:rPr>
              <a:t>Sosyal Güvenlik ve Genel Sağlık Sigortası </a:t>
            </a:r>
            <a:r>
              <a:rPr lang="tr-TR" sz="2800" b="1" dirty="0" smtClean="0">
                <a:solidFill>
                  <a:srgbClr val="FF0000"/>
                </a:solidFill>
              </a:rPr>
              <a:t>Yasası’nda yer alan hükümden hareketle iş kazasının unsurları şunlardır:</a:t>
            </a:r>
            <a:endParaRPr lang="tr-TR" sz="2800"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a:bodyPr>
          <a:lstStyle/>
          <a:p>
            <a:pPr marL="0" indent="0" algn="just">
              <a:buNone/>
            </a:pPr>
            <a:endParaRPr lang="tr-TR" dirty="0"/>
          </a:p>
          <a:p>
            <a:pPr marL="0" indent="0" algn="just">
              <a:buNone/>
            </a:pPr>
            <a:r>
              <a:rPr lang="tr-TR" u="sng" dirty="0">
                <a:solidFill>
                  <a:srgbClr val="FF0000"/>
                </a:solidFill>
              </a:rPr>
              <a:t>1</a:t>
            </a:r>
            <a:r>
              <a:rPr lang="tr-TR" u="sng" dirty="0" smtClean="0">
                <a:solidFill>
                  <a:srgbClr val="FF0000"/>
                </a:solidFill>
              </a:rPr>
              <a:t>. Sigortalının bedensel veya ruhsal bir zarara uğraması:</a:t>
            </a:r>
          </a:p>
          <a:p>
            <a:pPr marL="0" indent="0" algn="just">
              <a:buNone/>
            </a:pPr>
            <a:endParaRPr lang="tr-TR" u="sng" dirty="0">
              <a:solidFill>
                <a:srgbClr val="FF0000"/>
              </a:solidFill>
            </a:endParaRPr>
          </a:p>
          <a:p>
            <a:pPr algn="just"/>
            <a:r>
              <a:rPr lang="tr-TR" dirty="0" smtClean="0"/>
              <a:t>Sigortalının yakalandığı hastalığın iş kazasında olduğu gibi sigortalıda bedensel veya ruhsal bir zarara yol açması gereklidir.</a:t>
            </a:r>
          </a:p>
          <a:p>
            <a:pPr algn="just"/>
            <a:r>
              <a:rPr lang="tr-TR" dirty="0" smtClean="0"/>
              <a:t>Meydana gelen zarar, geçici olabileceği gibi sigortalının sakatlığına neden olabilecek şekilde sürekli de olabilir.</a:t>
            </a:r>
          </a:p>
          <a:p>
            <a:pPr algn="just"/>
            <a:r>
              <a:rPr lang="tr-TR" dirty="0" smtClean="0"/>
              <a:t>Meslek hastalığı sadece vücudun bedensel bütünlüğünde değil ruh ve sinir sisteminde de özür meydana getirebilir.</a:t>
            </a:r>
          </a:p>
        </p:txBody>
      </p:sp>
    </p:spTree>
    <p:extLst>
      <p:ext uri="{BB962C8B-B14F-4D97-AF65-F5344CB8AC3E}">
        <p14:creationId xmlns:p14="http://schemas.microsoft.com/office/powerpoint/2010/main" val="690803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3012" y="167061"/>
            <a:ext cx="10515600" cy="1325563"/>
          </a:xfrm>
        </p:spPr>
        <p:txBody>
          <a:bodyPr>
            <a:normAutofit/>
          </a:bodyPr>
          <a:lstStyle/>
          <a:p>
            <a:r>
              <a:rPr lang="tr-TR" sz="2800" b="1" dirty="0">
                <a:solidFill>
                  <a:srgbClr val="FF0000"/>
                </a:solidFill>
              </a:rPr>
              <a:t>Sosyal Güvenlik ve Genel Sağlık Sigortası </a:t>
            </a:r>
            <a:r>
              <a:rPr lang="tr-TR" sz="2800" b="1" dirty="0" smtClean="0">
                <a:solidFill>
                  <a:srgbClr val="FF0000"/>
                </a:solidFill>
              </a:rPr>
              <a:t>Yasası’nda yer alan hükümden hareketle iş kazasının unsurları şunlardır:</a:t>
            </a:r>
            <a:endParaRPr lang="tr-TR" sz="2800" b="1" u="sng" dirty="0">
              <a:solidFill>
                <a:srgbClr val="FF0000"/>
              </a:solidFill>
            </a:endParaRPr>
          </a:p>
        </p:txBody>
      </p:sp>
      <p:sp>
        <p:nvSpPr>
          <p:cNvPr id="3" name="İçerik Yer Tutucusu 2"/>
          <p:cNvSpPr>
            <a:spLocks noGrp="1"/>
          </p:cNvSpPr>
          <p:nvPr>
            <p:ph idx="1"/>
          </p:nvPr>
        </p:nvSpPr>
        <p:spPr>
          <a:xfrm>
            <a:off x="838201" y="1196788"/>
            <a:ext cx="9569824" cy="4980175"/>
          </a:xfrm>
        </p:spPr>
        <p:txBody>
          <a:bodyPr>
            <a:normAutofit fontScale="92500" lnSpcReduction="10000"/>
          </a:bodyPr>
          <a:lstStyle/>
          <a:p>
            <a:pPr marL="0" indent="0" algn="just">
              <a:buNone/>
            </a:pPr>
            <a:endParaRPr lang="tr-TR" dirty="0"/>
          </a:p>
          <a:p>
            <a:pPr marL="0" indent="0" algn="just">
              <a:buNone/>
            </a:pPr>
            <a:r>
              <a:rPr lang="tr-TR" u="sng" dirty="0">
                <a:solidFill>
                  <a:srgbClr val="FF0000"/>
                </a:solidFill>
              </a:rPr>
              <a:t>2</a:t>
            </a:r>
            <a:r>
              <a:rPr lang="tr-TR" u="sng" dirty="0" smtClean="0">
                <a:solidFill>
                  <a:srgbClr val="FF0000"/>
                </a:solidFill>
              </a:rPr>
              <a:t>. Hastalığın veya sakatlığın yürütülen işin sonucu olması:</a:t>
            </a:r>
          </a:p>
          <a:p>
            <a:pPr marL="0" indent="0" algn="just">
              <a:buNone/>
            </a:pPr>
            <a:endParaRPr lang="tr-TR" u="sng" dirty="0">
              <a:solidFill>
                <a:srgbClr val="FF0000"/>
              </a:solidFill>
            </a:endParaRPr>
          </a:p>
          <a:p>
            <a:pPr algn="just"/>
            <a:r>
              <a:rPr lang="tr-TR" sz="2600" dirty="0" smtClean="0"/>
              <a:t>İş kazasının çalışılan işle ilgisi bulunması şart olmadığı halde meslek hastalığının işin yürütümü sonucunda ortaya çıkması gerekir.</a:t>
            </a:r>
          </a:p>
          <a:p>
            <a:pPr algn="just"/>
            <a:r>
              <a:rPr lang="tr-TR" sz="2600" dirty="0"/>
              <a:t>Sigortalının maruz kaldığı rahatsızlığın hangi hallerde meslek hastalığı sayılacağı ve ortaya çıkma süreleri Kurum tarafından çıkarılan ‘Çalışma Gücü ve Meslekte Kazanma Gücü Kaybı Oranı Tespit İşlemleri Yönetmeliği’ ile belirlenmektedir.</a:t>
            </a:r>
          </a:p>
          <a:p>
            <a:pPr algn="just"/>
            <a:r>
              <a:rPr lang="tr-TR" sz="2600" dirty="0" smtClean="0"/>
              <a:t>Ancak, listede yer almayan veya yükümlülük süresi geçtikten sonra ortaya çıkan bir hastalığın meslek hastalığı sayılması için Sosyal Sigorta Yüksek Sağlık Kurulu’na başvurabilir. Taraflar kurulun kararına karşı İş </a:t>
            </a:r>
            <a:r>
              <a:rPr lang="tr-TR" sz="2600" dirty="0" err="1" smtClean="0"/>
              <a:t>Mahkemesin’de</a:t>
            </a:r>
            <a:r>
              <a:rPr lang="tr-TR" sz="2600" dirty="0" smtClean="0"/>
              <a:t> dava açabilir.</a:t>
            </a:r>
            <a:endParaRPr lang="tr-TR" sz="2600" dirty="0"/>
          </a:p>
        </p:txBody>
      </p:sp>
    </p:spTree>
    <p:extLst>
      <p:ext uri="{BB962C8B-B14F-4D97-AF65-F5344CB8AC3E}">
        <p14:creationId xmlns:p14="http://schemas.microsoft.com/office/powerpoint/2010/main" val="3653163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0624" y="149972"/>
            <a:ext cx="10515600" cy="1325563"/>
          </a:xfrm>
        </p:spPr>
        <p:txBody>
          <a:bodyPr/>
          <a:lstStyle/>
          <a:p>
            <a:endParaRPr lang="tr-TR" dirty="0"/>
          </a:p>
        </p:txBody>
      </p:sp>
      <p:sp>
        <p:nvSpPr>
          <p:cNvPr id="3" name="İçerik Yer Tutucusu 2"/>
          <p:cNvSpPr>
            <a:spLocks noGrp="1"/>
          </p:cNvSpPr>
          <p:nvPr>
            <p:ph idx="1"/>
          </p:nvPr>
        </p:nvSpPr>
        <p:spPr>
          <a:xfrm>
            <a:off x="838200" y="1613647"/>
            <a:ext cx="10515600" cy="4563316"/>
          </a:xfrm>
        </p:spPr>
        <p:txBody>
          <a:bodyPr>
            <a:normAutofit fontScale="92500" lnSpcReduction="20000"/>
          </a:bodyPr>
          <a:lstStyle/>
          <a:p>
            <a:pPr algn="just"/>
            <a:r>
              <a:rPr lang="tr-TR" dirty="0"/>
              <a:t>ILO’nun 2002 yılında hazırladığı “Güvenlik Kültürü </a:t>
            </a:r>
            <a:r>
              <a:rPr lang="tr-TR" dirty="0" err="1"/>
              <a:t>Raporu”na</a:t>
            </a:r>
            <a:r>
              <a:rPr lang="tr-TR" dirty="0"/>
              <a:t> göre, meslek </a:t>
            </a:r>
            <a:r>
              <a:rPr lang="tr-TR" dirty="0" smtClean="0"/>
              <a:t>hastalıklarının tümü</a:t>
            </a:r>
            <a:r>
              <a:rPr lang="tr-TR" dirty="0"/>
              <a:t>, iş kazalarının yüzde 98’i önlenebilir kazalardır. Bu kazaların ancak yüzde 2’si </a:t>
            </a:r>
            <a:r>
              <a:rPr lang="tr-TR" dirty="0" smtClean="0"/>
              <a:t>önlem alınsa </a:t>
            </a:r>
            <a:r>
              <a:rPr lang="tr-TR" dirty="0"/>
              <a:t>bile önlenememektedir. ILO’nun Raporu’nun iş kazaları ve meslek </a:t>
            </a:r>
            <a:r>
              <a:rPr lang="tr-TR" dirty="0" smtClean="0"/>
              <a:t>hastalıklarının, dolayısıyla </a:t>
            </a:r>
            <a:r>
              <a:rPr lang="tr-TR" dirty="0"/>
              <a:t>yaralanmaların ve ölümlerin kader olmadığını göstermektedir</a:t>
            </a:r>
            <a:r>
              <a:rPr lang="tr-TR" dirty="0" smtClean="0"/>
              <a:t>.</a:t>
            </a:r>
          </a:p>
          <a:p>
            <a:pPr algn="just"/>
            <a:r>
              <a:rPr lang="tr-TR" dirty="0"/>
              <a:t>Türkiye’nin </a:t>
            </a:r>
            <a:r>
              <a:rPr lang="tr-TR" dirty="0" smtClean="0"/>
              <a:t>de iş </a:t>
            </a:r>
            <a:r>
              <a:rPr lang="tr-TR" dirty="0"/>
              <a:t>sağlığı ve güvenliği sorunları, ülkenin genel </a:t>
            </a:r>
            <a:r>
              <a:rPr lang="tr-TR" dirty="0" err="1"/>
              <a:t>sosyo</a:t>
            </a:r>
            <a:r>
              <a:rPr lang="tr-TR" dirty="0"/>
              <a:t>-ekonomik gelişmişlik </a:t>
            </a:r>
            <a:r>
              <a:rPr lang="tr-TR" dirty="0" smtClean="0"/>
              <a:t>ve eğitim </a:t>
            </a:r>
            <a:r>
              <a:rPr lang="tr-TR" dirty="0"/>
              <a:t>düzeyi, işsizlik ve kayıt dışı ekonomi sorunları ile doğrudan ilgilidir. Mevcut </a:t>
            </a:r>
            <a:r>
              <a:rPr lang="tr-TR" dirty="0" smtClean="0"/>
              <a:t>İSG mevzuatının </a:t>
            </a:r>
            <a:r>
              <a:rPr lang="tr-TR" dirty="0"/>
              <a:t>uygulanmasındaki yetersizlikler, yapılan İSG araştırmalarının yetersizliği, </a:t>
            </a:r>
            <a:r>
              <a:rPr lang="tr-TR" dirty="0" smtClean="0"/>
              <a:t>ilgili kurum </a:t>
            </a:r>
            <a:r>
              <a:rPr lang="tr-TR" dirty="0"/>
              <a:t>ve kuruluşlar arasında koordinasyon ve sosyal diyalog eksikliği de üzerinde </a:t>
            </a:r>
            <a:r>
              <a:rPr lang="tr-TR" dirty="0" smtClean="0"/>
              <a:t>durulması gereken </a:t>
            </a:r>
            <a:r>
              <a:rPr lang="tr-TR" dirty="0"/>
              <a:t>başlıklardır.</a:t>
            </a:r>
          </a:p>
          <a:p>
            <a:pPr algn="just"/>
            <a:r>
              <a:rPr lang="tr-TR" dirty="0"/>
              <a:t>İş sağlığı ve güvenliği ile ilgili sosyal ortaklar tarafından sadece çalışma hayatında değil </a:t>
            </a:r>
            <a:r>
              <a:rPr lang="tr-TR" dirty="0" smtClean="0"/>
              <a:t>tüm </a:t>
            </a:r>
            <a:r>
              <a:rPr lang="tr-TR" b="1" dirty="0" smtClean="0">
                <a:solidFill>
                  <a:srgbClr val="FF0000"/>
                </a:solidFill>
              </a:rPr>
              <a:t>toplumda </a:t>
            </a:r>
            <a:r>
              <a:rPr lang="tr-TR" b="1" dirty="0">
                <a:solidFill>
                  <a:srgbClr val="FF0000"/>
                </a:solidFill>
              </a:rPr>
              <a:t>sağlık ve güvenlik bilincinin oluşturulmasına çaba gösterilmelidir</a:t>
            </a:r>
            <a:r>
              <a:rPr lang="tr-TR" b="1" dirty="0" smtClean="0">
                <a:solidFill>
                  <a:srgbClr val="FF0000"/>
                </a:solidFill>
              </a:rPr>
              <a:t>.</a:t>
            </a:r>
            <a:endParaRPr lang="tr-TR" b="1" dirty="0">
              <a:solidFill>
                <a:srgbClr val="FF0000"/>
              </a:solidFill>
            </a:endParaRPr>
          </a:p>
        </p:txBody>
      </p:sp>
    </p:spTree>
    <p:extLst>
      <p:ext uri="{BB962C8B-B14F-4D97-AF65-F5344CB8AC3E}">
        <p14:creationId xmlns:p14="http://schemas.microsoft.com/office/powerpoint/2010/main" val="1171970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Başlık 1"/>
          <p:cNvSpPr>
            <a:spLocks noGrp="1"/>
          </p:cNvSpPr>
          <p:nvPr>
            <p:ph type="title"/>
          </p:nvPr>
        </p:nvSpPr>
        <p:spPr>
          <a:xfrm>
            <a:off x="2438400" y="260350"/>
            <a:ext cx="8229600" cy="1143000"/>
          </a:xfrm>
        </p:spPr>
        <p:txBody>
          <a:bodyPr/>
          <a:lstStyle/>
          <a:p>
            <a:r>
              <a:rPr lang="tr-TR" b="1" dirty="0" smtClean="0">
                <a:solidFill>
                  <a:srgbClr val="FF0000"/>
                </a:solidFill>
              </a:rPr>
              <a:t>İŞ GÜVENLİĞİ KÜLTÜRÜ</a:t>
            </a:r>
            <a:endParaRPr lang="tr-TR" dirty="0" smtClean="0">
              <a:solidFill>
                <a:srgbClr val="FF0000"/>
              </a:solidFill>
            </a:endParaRPr>
          </a:p>
        </p:txBody>
      </p:sp>
      <p:sp>
        <p:nvSpPr>
          <p:cNvPr id="21506" name="İçerik Yer Tutucusu 2"/>
          <p:cNvSpPr>
            <a:spLocks noGrp="1"/>
          </p:cNvSpPr>
          <p:nvPr>
            <p:ph idx="1"/>
          </p:nvPr>
        </p:nvSpPr>
        <p:spPr>
          <a:xfrm>
            <a:off x="1992313" y="1916113"/>
            <a:ext cx="8229600" cy="4525962"/>
          </a:xfrm>
        </p:spPr>
        <p:txBody>
          <a:bodyPr/>
          <a:lstStyle/>
          <a:p>
            <a:pPr algn="just"/>
            <a:r>
              <a:rPr lang="tr-TR" sz="3000" dirty="0"/>
              <a:t>Güvenlik kültürü, güvenliği veya emniyeti tehdit edebilecek davranış veya uygulamalarla, bunların yer aldığı ortak kullanım ya da etki alanında bulunan canlıların veya araç gereç gibi nesnelerin zararını en aza indirmeyi amaçlayan, güvenlik ve emniyete öncelik veren, algı ,inanç ,tutum, kural, roller, sosyal, teknik ve politik uygulamalarla yetkinlik ve sorumluk hislerinin bütünüdür.</a:t>
            </a:r>
          </a:p>
          <a:p>
            <a:endParaRPr lang="tr-TR" sz="3000" dirty="0"/>
          </a:p>
        </p:txBody>
      </p:sp>
    </p:spTree>
    <p:extLst>
      <p:ext uri="{BB962C8B-B14F-4D97-AF65-F5344CB8AC3E}">
        <p14:creationId xmlns:p14="http://schemas.microsoft.com/office/powerpoint/2010/main" val="2505420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35424" y="115888"/>
            <a:ext cx="9381751" cy="2089150"/>
          </a:xfrm>
        </p:spPr>
        <p:txBody>
          <a:bodyPr rtlCol="0">
            <a:normAutofit fontScale="90000"/>
          </a:bodyPr>
          <a:lstStyle/>
          <a:p>
            <a:pPr>
              <a:defRPr/>
            </a:pPr>
            <a:r>
              <a:rPr lang="tr-TR" sz="3600" b="1" dirty="0"/>
              <a:t/>
            </a:r>
            <a:br>
              <a:rPr lang="tr-TR" sz="3600" b="1" dirty="0"/>
            </a:br>
            <a:r>
              <a:rPr lang="tr-TR" sz="4000" b="1" dirty="0">
                <a:solidFill>
                  <a:srgbClr val="FF0000"/>
                </a:solidFill>
              </a:rPr>
              <a:t>İŞ GÜVENLİĞİ KÜLTÜRÜNÜN </a:t>
            </a:r>
            <a:r>
              <a:rPr lang="tr-TR" sz="4000" b="1" dirty="0" smtClean="0">
                <a:solidFill>
                  <a:srgbClr val="FF0000"/>
                </a:solidFill>
              </a:rPr>
              <a:t> GELİŞTİRİLMESİNDE </a:t>
            </a:r>
            <a:r>
              <a:rPr lang="tr-TR" sz="4000" b="1" dirty="0">
                <a:solidFill>
                  <a:srgbClr val="FF0000"/>
                </a:solidFill>
              </a:rPr>
              <a:t/>
            </a:r>
            <a:br>
              <a:rPr lang="tr-TR" sz="4000" b="1" dirty="0">
                <a:solidFill>
                  <a:srgbClr val="FF0000"/>
                </a:solidFill>
              </a:rPr>
            </a:br>
            <a:r>
              <a:rPr lang="tr-TR" sz="4000" b="1" dirty="0">
                <a:solidFill>
                  <a:srgbClr val="FF0000"/>
                </a:solidFill>
              </a:rPr>
              <a:t>GÖREV ALAN KURUMLAR; </a:t>
            </a:r>
            <a:r>
              <a:rPr lang="tr-TR" sz="4000" dirty="0"/>
              <a:t/>
            </a:r>
            <a:br>
              <a:rPr lang="tr-TR" sz="4000" dirty="0"/>
            </a:br>
            <a:endParaRPr lang="tr-TR" sz="4000" dirty="0"/>
          </a:p>
        </p:txBody>
      </p:sp>
      <p:sp>
        <p:nvSpPr>
          <p:cNvPr id="22530" name="İçerik Yer Tutucusu 2"/>
          <p:cNvSpPr>
            <a:spLocks noGrp="1"/>
          </p:cNvSpPr>
          <p:nvPr>
            <p:ph idx="1"/>
          </p:nvPr>
        </p:nvSpPr>
        <p:spPr>
          <a:xfrm>
            <a:off x="2063750" y="2060576"/>
            <a:ext cx="8229600" cy="4525963"/>
          </a:xfrm>
        </p:spPr>
        <p:txBody>
          <a:bodyPr/>
          <a:lstStyle/>
          <a:p>
            <a:pPr marL="0" indent="0">
              <a:buNone/>
            </a:pPr>
            <a:r>
              <a:rPr lang="tr-TR" smtClean="0"/>
              <a:t>- Devlet,</a:t>
            </a:r>
          </a:p>
          <a:p>
            <a:pPr marL="0" indent="0">
              <a:buNone/>
            </a:pPr>
            <a:r>
              <a:rPr lang="tr-TR" smtClean="0"/>
              <a:t>- İşveren,</a:t>
            </a:r>
          </a:p>
          <a:p>
            <a:pPr marL="0" indent="0">
              <a:buNone/>
            </a:pPr>
            <a:r>
              <a:rPr lang="tr-TR" smtClean="0"/>
              <a:t>- Çalışanlar/sendikalar,</a:t>
            </a:r>
          </a:p>
          <a:p>
            <a:pPr marL="0" indent="0">
              <a:buNone/>
            </a:pPr>
            <a:r>
              <a:rPr lang="tr-TR" smtClean="0"/>
              <a:t>- Üniversiteler,</a:t>
            </a:r>
          </a:p>
          <a:p>
            <a:pPr marL="0" indent="0">
              <a:buNone/>
            </a:pPr>
            <a:r>
              <a:rPr lang="tr-TR" smtClean="0"/>
              <a:t>- Meslek örgütleri</a:t>
            </a:r>
          </a:p>
        </p:txBody>
      </p:sp>
    </p:spTree>
    <p:extLst>
      <p:ext uri="{BB962C8B-B14F-4D97-AF65-F5344CB8AC3E}">
        <p14:creationId xmlns:p14="http://schemas.microsoft.com/office/powerpoint/2010/main" val="1699238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Başlık 1"/>
          <p:cNvSpPr>
            <a:spLocks noGrp="1"/>
          </p:cNvSpPr>
          <p:nvPr>
            <p:ph type="title"/>
          </p:nvPr>
        </p:nvSpPr>
        <p:spPr>
          <a:xfrm>
            <a:off x="1992313" y="0"/>
            <a:ext cx="8229600" cy="1125538"/>
          </a:xfrm>
        </p:spPr>
        <p:txBody>
          <a:bodyPr/>
          <a:lstStyle/>
          <a:p>
            <a:r>
              <a:rPr lang="tr-TR" b="1" dirty="0" smtClean="0">
                <a:solidFill>
                  <a:srgbClr val="FF0000"/>
                </a:solidFill>
              </a:rPr>
              <a:t>Devletin Rolü</a:t>
            </a:r>
            <a:endParaRPr lang="tr-TR" dirty="0" smtClean="0">
              <a:solidFill>
                <a:srgbClr val="FF0000"/>
              </a:solidFill>
            </a:endParaRPr>
          </a:p>
        </p:txBody>
      </p:sp>
      <p:sp>
        <p:nvSpPr>
          <p:cNvPr id="3" name="İçerik Yer Tutucusu 2"/>
          <p:cNvSpPr>
            <a:spLocks noGrp="1"/>
          </p:cNvSpPr>
          <p:nvPr>
            <p:ph idx="1"/>
          </p:nvPr>
        </p:nvSpPr>
        <p:spPr>
          <a:xfrm>
            <a:off x="1365251" y="977620"/>
            <a:ext cx="8856662" cy="5472113"/>
          </a:xfrm>
        </p:spPr>
        <p:txBody>
          <a:bodyPr rtlCol="0">
            <a:normAutofit/>
          </a:bodyPr>
          <a:lstStyle/>
          <a:p>
            <a:pPr marL="0" indent="0">
              <a:buNone/>
              <a:defRPr/>
            </a:pPr>
            <a:r>
              <a:rPr lang="tr-TR" b="1" dirty="0"/>
              <a:t> </a:t>
            </a:r>
            <a:endParaRPr lang="tr-TR" dirty="0"/>
          </a:p>
          <a:p>
            <a:pPr algn="just">
              <a:defRPr/>
            </a:pPr>
            <a:r>
              <a:rPr lang="tr-TR" dirty="0" smtClean="0"/>
              <a:t>Daha </a:t>
            </a:r>
            <a:r>
              <a:rPr lang="tr-TR" dirty="0"/>
              <a:t>çok gözlemci, aydınlatıcı, teşvik edici ve </a:t>
            </a:r>
            <a:r>
              <a:rPr lang="tr-TR" dirty="0" smtClean="0"/>
              <a:t>arabuluculuk yapmak, gerekli </a:t>
            </a:r>
            <a:r>
              <a:rPr lang="tr-TR" dirty="0"/>
              <a:t>koşul ve standartları mevzuatla düzenlemek, denetimi sağlamak ve devlet politikası olarak benimsenmesini </a:t>
            </a:r>
            <a:r>
              <a:rPr lang="tr-TR" dirty="0" smtClean="0"/>
              <a:t>sağlamaktır.</a:t>
            </a:r>
            <a:endParaRPr lang="tr-TR" dirty="0"/>
          </a:p>
          <a:p>
            <a:pPr algn="just">
              <a:defRPr/>
            </a:pPr>
            <a:r>
              <a:rPr lang="tr-TR" dirty="0" smtClean="0"/>
              <a:t>Kayıt-dışı </a:t>
            </a:r>
            <a:r>
              <a:rPr lang="tr-TR" dirty="0"/>
              <a:t>istihdamın </a:t>
            </a:r>
            <a:r>
              <a:rPr lang="tr-TR" dirty="0" smtClean="0"/>
              <a:t>önlenmesi, çocuk </a:t>
            </a:r>
            <a:r>
              <a:rPr lang="tr-TR" dirty="0"/>
              <a:t>işçiliğinin yok </a:t>
            </a:r>
            <a:r>
              <a:rPr lang="tr-TR" dirty="0" smtClean="0"/>
              <a:t>edilmesi,</a:t>
            </a:r>
            <a:endParaRPr lang="tr-TR" dirty="0"/>
          </a:p>
          <a:p>
            <a:pPr algn="just">
              <a:defRPr/>
            </a:pPr>
            <a:r>
              <a:rPr lang="tr-TR" dirty="0" smtClean="0"/>
              <a:t>Cinsiyet </a:t>
            </a:r>
            <a:r>
              <a:rPr lang="tr-TR" dirty="0"/>
              <a:t>ayrımcılığının yok </a:t>
            </a:r>
            <a:r>
              <a:rPr lang="tr-TR" dirty="0" smtClean="0"/>
              <a:t>edilmesi, sosyal </a:t>
            </a:r>
            <a:r>
              <a:rPr lang="tr-TR" dirty="0"/>
              <a:t>güvenliğin </a:t>
            </a:r>
            <a:r>
              <a:rPr lang="tr-TR" dirty="0" smtClean="0"/>
              <a:t>desteklenmesi,</a:t>
            </a:r>
            <a:endParaRPr lang="tr-TR" dirty="0"/>
          </a:p>
          <a:p>
            <a:pPr algn="just">
              <a:defRPr/>
            </a:pPr>
            <a:r>
              <a:rPr lang="tr-TR" dirty="0" smtClean="0"/>
              <a:t>Gelir </a:t>
            </a:r>
            <a:r>
              <a:rPr lang="tr-TR" dirty="0"/>
              <a:t>dağılımı adaletsizliğinin </a:t>
            </a:r>
            <a:r>
              <a:rPr lang="tr-TR" dirty="0" smtClean="0"/>
              <a:t>azaltılması, yaşanabilir </a:t>
            </a:r>
            <a:r>
              <a:rPr lang="tr-TR" dirty="0"/>
              <a:t>bir asgari ücretin </a:t>
            </a:r>
            <a:r>
              <a:rPr lang="tr-TR" dirty="0" smtClean="0"/>
              <a:t>saptanması</a:t>
            </a:r>
            <a:endParaRPr lang="tr-TR" dirty="0"/>
          </a:p>
        </p:txBody>
      </p:sp>
    </p:spTree>
    <p:extLst>
      <p:ext uri="{BB962C8B-B14F-4D97-AF65-F5344CB8AC3E}">
        <p14:creationId xmlns:p14="http://schemas.microsoft.com/office/powerpoint/2010/main" val="853647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Başlık 1"/>
          <p:cNvSpPr>
            <a:spLocks noGrp="1"/>
          </p:cNvSpPr>
          <p:nvPr>
            <p:ph type="title"/>
          </p:nvPr>
        </p:nvSpPr>
        <p:spPr>
          <a:xfrm>
            <a:off x="1981200" y="274639"/>
            <a:ext cx="8229600" cy="777875"/>
          </a:xfrm>
        </p:spPr>
        <p:txBody>
          <a:bodyPr/>
          <a:lstStyle/>
          <a:p>
            <a:r>
              <a:rPr lang="tr-TR" b="1" dirty="0" smtClean="0">
                <a:solidFill>
                  <a:srgbClr val="FF0000"/>
                </a:solidFill>
              </a:rPr>
              <a:t>Devletin Rolü</a:t>
            </a:r>
            <a:endParaRPr lang="tr-TR" dirty="0" smtClean="0">
              <a:solidFill>
                <a:srgbClr val="FF0000"/>
              </a:solidFill>
            </a:endParaRPr>
          </a:p>
        </p:txBody>
      </p:sp>
      <p:sp>
        <p:nvSpPr>
          <p:cNvPr id="3" name="İçerik Yer Tutucusu 2"/>
          <p:cNvSpPr>
            <a:spLocks noGrp="1"/>
          </p:cNvSpPr>
          <p:nvPr>
            <p:ph idx="1"/>
          </p:nvPr>
        </p:nvSpPr>
        <p:spPr>
          <a:xfrm>
            <a:off x="1703387" y="1160837"/>
            <a:ext cx="8507413" cy="5400675"/>
          </a:xfrm>
        </p:spPr>
        <p:txBody>
          <a:bodyPr rtlCol="0">
            <a:normAutofit fontScale="62500" lnSpcReduction="20000"/>
          </a:bodyPr>
          <a:lstStyle/>
          <a:p>
            <a:pPr>
              <a:buNone/>
              <a:defRPr/>
            </a:pPr>
            <a:endParaRPr lang="tr-TR" dirty="0"/>
          </a:p>
          <a:p>
            <a:pPr algn="just">
              <a:defRPr/>
            </a:pPr>
            <a:r>
              <a:rPr lang="tr-TR" sz="3800" dirty="0"/>
              <a:t>Kamu sağlık hizmetlerinin düzenlenmesi, güvenilir bir kayıt sistemi kurulması,</a:t>
            </a:r>
          </a:p>
          <a:p>
            <a:pPr algn="just">
              <a:defRPr/>
            </a:pPr>
            <a:r>
              <a:rPr lang="tr-TR" sz="3800" dirty="0"/>
              <a:t>Hekim iş müfettişi istihdamı, iş kazalarının “Bilimsel” analizi,</a:t>
            </a:r>
          </a:p>
          <a:p>
            <a:pPr algn="just">
              <a:defRPr/>
            </a:pPr>
            <a:r>
              <a:rPr lang="tr-TR" sz="3800" dirty="0" smtClean="0"/>
              <a:t>Toplumda</a:t>
            </a:r>
            <a:r>
              <a:rPr lang="tr-TR" sz="3800" dirty="0"/>
              <a:t>, güvenlik kültürü bilincini oluşturmak ve yaygınlaştırmak,</a:t>
            </a:r>
          </a:p>
          <a:p>
            <a:pPr algn="just">
              <a:defRPr/>
            </a:pPr>
            <a:r>
              <a:rPr lang="tr-TR" sz="3800" dirty="0"/>
              <a:t>İş sağlığı ve güvenliği ile ilgili paydaşlar (işveren çalışanlar vd.) arasında sosyal diyaloğu sağlamak,</a:t>
            </a:r>
          </a:p>
          <a:p>
            <a:pPr algn="just">
              <a:defRPr/>
            </a:pPr>
            <a:r>
              <a:rPr lang="tr-TR" sz="3800" dirty="0"/>
              <a:t>İş sağlığı ve güvenliği sistemi ile ilgili toplumda ve işletmelerde eğitim ve danışmanlık hizmetleri vermek. Eğitim konusunda Milli Eğitim Bakanlığı ve Üniversiteler ile işbirliği yapmak,</a:t>
            </a:r>
          </a:p>
          <a:p>
            <a:pPr algn="just">
              <a:defRPr/>
            </a:pPr>
            <a:r>
              <a:rPr lang="tr-TR" sz="3800" dirty="0"/>
              <a:t>İş sağlığı ve güvenliği konusunda, araştırmaları teşvik etmek, </a:t>
            </a:r>
          </a:p>
          <a:p>
            <a:pPr algn="just">
              <a:defRPr/>
            </a:pPr>
            <a:r>
              <a:rPr lang="tr-TR" sz="3800" dirty="0"/>
              <a:t>İş sağlığı ve güvenliği konusunda iş sağlığı hizmetleri ile ilgili sağlık ve güvenlik alt yapısını iyileştirmektir.</a:t>
            </a:r>
          </a:p>
          <a:p>
            <a:pPr>
              <a:defRPr/>
            </a:pPr>
            <a:endParaRPr lang="tr-TR" dirty="0" smtClean="0"/>
          </a:p>
          <a:p>
            <a:pPr>
              <a:defRPr/>
            </a:pPr>
            <a:endParaRPr lang="tr-TR" dirty="0"/>
          </a:p>
        </p:txBody>
      </p:sp>
    </p:spTree>
    <p:extLst>
      <p:ext uri="{BB962C8B-B14F-4D97-AF65-F5344CB8AC3E}">
        <p14:creationId xmlns:p14="http://schemas.microsoft.com/office/powerpoint/2010/main" val="74216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1. Çalışanları Korumak </a:t>
            </a:r>
            <a:endParaRPr lang="tr-TR" b="1" dirty="0">
              <a:solidFill>
                <a:srgbClr val="FF0000"/>
              </a:solidFill>
            </a:endParaRPr>
          </a:p>
        </p:txBody>
      </p:sp>
      <p:sp>
        <p:nvSpPr>
          <p:cNvPr id="3" name="İçerik Yer Tutucusu 2"/>
          <p:cNvSpPr>
            <a:spLocks noGrp="1"/>
          </p:cNvSpPr>
          <p:nvPr>
            <p:ph idx="1"/>
          </p:nvPr>
        </p:nvSpPr>
        <p:spPr>
          <a:xfrm>
            <a:off x="838200" y="1492624"/>
            <a:ext cx="10053918" cy="4684339"/>
          </a:xfrm>
        </p:spPr>
        <p:txBody>
          <a:bodyPr>
            <a:normAutofit/>
          </a:bodyPr>
          <a:lstStyle/>
          <a:p>
            <a:pPr algn="just"/>
            <a:r>
              <a:rPr lang="tr-TR" dirty="0" smtClean="0"/>
              <a:t>İş sağlığı ve güvenliğinin en önemli amacı, işçilerin hayatlarının ve vücut bütünlüklerinin korunmasıdır.</a:t>
            </a:r>
          </a:p>
          <a:p>
            <a:pPr algn="just"/>
            <a:r>
              <a:rPr lang="tr-TR" dirty="0" smtClean="0"/>
              <a:t>İş sağlığı ve güvenliği önlemleri sayesinde çalışma ortamındaki risklerin tamamen ortadan kaldırılması veya en aza indirilmesi yoluyla çalışanları için tehlikelerden uzak ve sağlıkları açısından uygun çalışma ortamı sağlanmaktadır.</a:t>
            </a:r>
          </a:p>
          <a:p>
            <a:pPr algn="just"/>
            <a:r>
              <a:rPr lang="tr-TR" dirty="0" smtClean="0"/>
              <a:t>Bu şekilde çalışanların, çalışma koşullarının olumsuz etkilerinden ve iş kazaları ve meslek hastalıklarından korunmaları amaçlanmaktadır. </a:t>
            </a:r>
            <a:endParaRPr lang="tr-TR" dirty="0"/>
          </a:p>
        </p:txBody>
      </p:sp>
    </p:spTree>
    <p:extLst>
      <p:ext uri="{BB962C8B-B14F-4D97-AF65-F5344CB8AC3E}">
        <p14:creationId xmlns:p14="http://schemas.microsoft.com/office/powerpoint/2010/main" val="258709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313" y="333376"/>
            <a:ext cx="8229600" cy="1052513"/>
          </a:xfrm>
        </p:spPr>
        <p:txBody>
          <a:bodyPr rtlCol="0">
            <a:normAutofit fontScale="90000"/>
          </a:bodyPr>
          <a:lstStyle/>
          <a:p>
            <a:pPr>
              <a:defRPr/>
            </a:pPr>
            <a:r>
              <a:rPr lang="tr-TR" b="1" dirty="0" smtClean="0"/>
              <a:t/>
            </a:r>
            <a:br>
              <a:rPr lang="tr-TR" b="1" dirty="0" smtClean="0"/>
            </a:br>
            <a:r>
              <a:rPr lang="tr-TR" b="1" dirty="0" smtClean="0">
                <a:solidFill>
                  <a:srgbClr val="FF0000"/>
                </a:solidFill>
              </a:rPr>
              <a:t>İşverenlerin rolü</a:t>
            </a:r>
            <a:r>
              <a:rPr lang="tr-TR" dirty="0" smtClean="0"/>
              <a:t/>
            </a:r>
            <a:br>
              <a:rPr lang="tr-TR" dirty="0" smtClean="0"/>
            </a:br>
            <a:endParaRPr lang="tr-TR" dirty="0"/>
          </a:p>
        </p:txBody>
      </p:sp>
      <p:sp>
        <p:nvSpPr>
          <p:cNvPr id="3" name="İçerik Yer Tutucusu 2"/>
          <p:cNvSpPr>
            <a:spLocks noGrp="1"/>
          </p:cNvSpPr>
          <p:nvPr>
            <p:ph idx="1"/>
          </p:nvPr>
        </p:nvSpPr>
        <p:spPr>
          <a:xfrm>
            <a:off x="1992313" y="1916113"/>
            <a:ext cx="8229600" cy="4525962"/>
          </a:xfrm>
        </p:spPr>
        <p:txBody>
          <a:bodyPr rtlCol="0">
            <a:normAutofit fontScale="92500"/>
          </a:bodyPr>
          <a:lstStyle/>
          <a:p>
            <a:pPr>
              <a:defRPr/>
            </a:pPr>
            <a:r>
              <a:rPr lang="tr-TR" dirty="0" smtClean="0"/>
              <a:t>Öncelikle </a:t>
            </a:r>
            <a:r>
              <a:rPr lang="tr-TR" dirty="0"/>
              <a:t>iş kazaları ve meslek hastalıklarını önlemek için; </a:t>
            </a:r>
          </a:p>
          <a:p>
            <a:pPr>
              <a:defRPr/>
            </a:pPr>
            <a:r>
              <a:rPr lang="tr-TR" dirty="0" smtClean="0"/>
              <a:t>Üretim </a:t>
            </a:r>
            <a:r>
              <a:rPr lang="tr-TR" dirty="0"/>
              <a:t>süreçlerinde, </a:t>
            </a:r>
            <a:r>
              <a:rPr lang="tr-TR" dirty="0" smtClean="0"/>
              <a:t>önce </a:t>
            </a:r>
            <a:r>
              <a:rPr lang="tr-TR" dirty="0"/>
              <a:t>verimlilik yerine, önce insan yaklaşımının benimsetilmesi,</a:t>
            </a:r>
          </a:p>
          <a:p>
            <a:pPr>
              <a:defRPr/>
            </a:pPr>
            <a:r>
              <a:rPr lang="tr-TR" dirty="0" smtClean="0"/>
              <a:t>Risk </a:t>
            </a:r>
            <a:r>
              <a:rPr lang="tr-TR" dirty="0"/>
              <a:t>değerlendirmesi ve risk yönetimi yaklaşımının benimsetilmesi,</a:t>
            </a:r>
          </a:p>
          <a:p>
            <a:pPr>
              <a:defRPr/>
            </a:pPr>
            <a:r>
              <a:rPr lang="tr-TR" dirty="0" smtClean="0"/>
              <a:t>İşyerinde </a:t>
            </a:r>
            <a:r>
              <a:rPr lang="tr-TR" dirty="0"/>
              <a:t>çalışan işçi sayısına bakılmaksızın, her çalışanın İSİG hizmetlerinden yararlanmasının sağlanması, </a:t>
            </a:r>
          </a:p>
          <a:p>
            <a:pPr>
              <a:defRPr/>
            </a:pPr>
            <a:r>
              <a:rPr lang="tr-TR" dirty="0" smtClean="0"/>
              <a:t>İşyeri </a:t>
            </a:r>
            <a:r>
              <a:rPr lang="tr-TR" dirty="0"/>
              <a:t>sağlık ve güvenlik birimlerinin desteklenmesi,</a:t>
            </a:r>
          </a:p>
          <a:p>
            <a:pPr>
              <a:defRPr/>
            </a:pPr>
            <a:r>
              <a:rPr lang="tr-TR" dirty="0" smtClean="0"/>
              <a:t>İlk </a:t>
            </a:r>
            <a:r>
              <a:rPr lang="tr-TR" dirty="0"/>
              <a:t>ve acil yardım hizmetlerinin organizasyonu, </a:t>
            </a:r>
          </a:p>
          <a:p>
            <a:pPr>
              <a:defRPr/>
            </a:pPr>
            <a:r>
              <a:rPr lang="tr-TR" dirty="0" smtClean="0"/>
              <a:t>Çalışanların </a:t>
            </a:r>
            <a:r>
              <a:rPr lang="tr-TR" dirty="0"/>
              <a:t>eğitimi, </a:t>
            </a:r>
          </a:p>
        </p:txBody>
      </p:sp>
    </p:spTree>
    <p:extLst>
      <p:ext uri="{BB962C8B-B14F-4D97-AF65-F5344CB8AC3E}">
        <p14:creationId xmlns:p14="http://schemas.microsoft.com/office/powerpoint/2010/main" val="2934936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288" y="476250"/>
            <a:ext cx="8229600" cy="1143000"/>
          </a:xfrm>
        </p:spPr>
        <p:txBody>
          <a:bodyPr rtlCol="0">
            <a:normAutofit fontScale="90000"/>
          </a:bodyPr>
          <a:lstStyle/>
          <a:p>
            <a:pPr>
              <a:defRPr/>
            </a:pPr>
            <a:r>
              <a:rPr lang="tr-TR" b="1" dirty="0" smtClean="0">
                <a:solidFill>
                  <a:srgbClr val="FF0000"/>
                </a:solidFill>
              </a:rPr>
              <a:t>İşverenlerin rolü</a:t>
            </a:r>
            <a:r>
              <a:rPr lang="tr-TR" dirty="0" smtClean="0"/>
              <a:t/>
            </a:r>
            <a:br>
              <a:rPr lang="tr-TR" dirty="0" smtClean="0"/>
            </a:br>
            <a:endParaRPr lang="tr-TR" dirty="0"/>
          </a:p>
        </p:txBody>
      </p:sp>
      <p:sp>
        <p:nvSpPr>
          <p:cNvPr id="3" name="İçerik Yer Tutucusu 2"/>
          <p:cNvSpPr>
            <a:spLocks noGrp="1"/>
          </p:cNvSpPr>
          <p:nvPr>
            <p:ph idx="1"/>
          </p:nvPr>
        </p:nvSpPr>
        <p:spPr>
          <a:xfrm>
            <a:off x="1992313" y="1519518"/>
            <a:ext cx="8229600" cy="4851121"/>
          </a:xfrm>
        </p:spPr>
        <p:txBody>
          <a:bodyPr rtlCol="0">
            <a:normAutofit fontScale="92500" lnSpcReduction="10000"/>
          </a:bodyPr>
          <a:lstStyle/>
          <a:p>
            <a:pPr algn="just">
              <a:defRPr/>
            </a:pPr>
            <a:r>
              <a:rPr lang="tr-TR" dirty="0" smtClean="0"/>
              <a:t>Veri akışının sağlanması, </a:t>
            </a:r>
          </a:p>
          <a:p>
            <a:pPr algn="just">
              <a:defRPr/>
            </a:pPr>
            <a:r>
              <a:rPr lang="tr-TR" dirty="0" smtClean="0"/>
              <a:t>İş kazalarının “Bilimsel” analizi.</a:t>
            </a:r>
          </a:p>
          <a:p>
            <a:pPr algn="just">
              <a:defRPr/>
            </a:pPr>
            <a:r>
              <a:rPr lang="tr-TR" dirty="0" smtClean="0"/>
              <a:t>İşçilerin kişisel koruyucu donanımları uygun şekilde kullanmaları için her türlü önlemin alınması, teknik gelişimlere uyum sağlanması, toplu ve kişisel korunma önlemlerine öncelik verilmesi, işçilere uygun talimatların verilmesi, işçilerin bilgilendirilmesi ve görüşlerinin alınması işverenin sorumluluğudur.</a:t>
            </a:r>
          </a:p>
          <a:p>
            <a:pPr algn="just">
              <a:defRPr/>
            </a:pPr>
            <a:r>
              <a:rPr lang="tr-TR" dirty="0" smtClean="0"/>
              <a:t>İşveren veya temsilcileri, iş sağlığı faaliyetlerini sadece yasal yükümlülükten kurtulmak için yaptıklarında iş sağlığı ve güvenliği konusunda başarı sağlanamayacaktır. İş sağlığı ve güvenliği konusunda yapılan çalışmaların kalite için birer yatırım olduğu unutulmamalıdır.</a:t>
            </a:r>
          </a:p>
          <a:p>
            <a:pPr>
              <a:defRPr/>
            </a:pPr>
            <a:endParaRPr lang="tr-TR" dirty="0" smtClean="0"/>
          </a:p>
          <a:p>
            <a:pPr>
              <a:defRPr/>
            </a:pPr>
            <a:endParaRPr lang="tr-TR" dirty="0"/>
          </a:p>
        </p:txBody>
      </p:sp>
    </p:spTree>
    <p:extLst>
      <p:ext uri="{BB962C8B-B14F-4D97-AF65-F5344CB8AC3E}">
        <p14:creationId xmlns:p14="http://schemas.microsoft.com/office/powerpoint/2010/main" val="2613351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313" y="445154"/>
            <a:ext cx="8229600" cy="1143000"/>
          </a:xfrm>
        </p:spPr>
        <p:txBody>
          <a:bodyPr rtlCol="0">
            <a:normAutofit fontScale="90000"/>
          </a:bodyPr>
          <a:lstStyle/>
          <a:p>
            <a:pPr>
              <a:defRPr/>
            </a:pPr>
            <a:r>
              <a:rPr lang="tr-TR" b="1" dirty="0" smtClean="0">
                <a:solidFill>
                  <a:srgbClr val="FF0000"/>
                </a:solidFill>
              </a:rPr>
              <a:t>Çalışanlar/Sendikaların rolü</a:t>
            </a:r>
            <a:r>
              <a:rPr lang="tr-TR" dirty="0" smtClean="0"/>
              <a:t/>
            </a:r>
            <a:br>
              <a:rPr lang="tr-TR" dirty="0" smtClean="0"/>
            </a:br>
            <a:endParaRPr lang="tr-TR" dirty="0"/>
          </a:p>
        </p:txBody>
      </p:sp>
      <p:sp>
        <p:nvSpPr>
          <p:cNvPr id="3" name="İçerik Yer Tutucusu 2"/>
          <p:cNvSpPr>
            <a:spLocks noGrp="1"/>
          </p:cNvSpPr>
          <p:nvPr>
            <p:ph idx="1"/>
          </p:nvPr>
        </p:nvSpPr>
        <p:spPr>
          <a:xfrm>
            <a:off x="1992313" y="1479176"/>
            <a:ext cx="8229600" cy="4891463"/>
          </a:xfrm>
        </p:spPr>
        <p:txBody>
          <a:bodyPr rtlCol="0">
            <a:normAutofit fontScale="92500" lnSpcReduction="10000"/>
          </a:bodyPr>
          <a:lstStyle/>
          <a:p>
            <a:pPr algn="just">
              <a:defRPr/>
            </a:pPr>
            <a:r>
              <a:rPr lang="tr-TR" dirty="0" smtClean="0"/>
              <a:t>Yasa ve yönetmeliklerde belirlenen, çalışanların sorumlulukları; “işveren tarafından alınan her türlü tedbire riayet etmek ve talimatlara uymaktır” şeklinde belirtilmektedir. </a:t>
            </a:r>
          </a:p>
          <a:p>
            <a:pPr algn="just">
              <a:defRPr/>
            </a:pPr>
            <a:r>
              <a:rPr lang="tr-TR" dirty="0" smtClean="0"/>
              <a:t>Bu kapsamda çalışanların; makine, cihaz ve ekipmanları doğru şekilde kullanmaları, </a:t>
            </a:r>
          </a:p>
          <a:p>
            <a:pPr algn="just">
              <a:defRPr/>
            </a:pPr>
            <a:r>
              <a:rPr lang="tr-TR" dirty="0" smtClean="0"/>
              <a:t>işyerinde iş sağlığı ve güvenliği ile ilgili her türlü olumsuz durumu işverene bildirmeleri, işveren, sağlık ve güvenlik işçi temsilcisi ve diğer çalışanlarla iş sağlığı ve güvenliği konusunda işbirliği yapmaları ve güvensiz durumlardan kaçınmaları, sağlıklı ve güvenli bir çalışma ortamının tesisi için, işyerinde düzenlenecek iş sağlığı ve güvenliği eğitimlerine katılmaları uygundur.</a:t>
            </a:r>
          </a:p>
          <a:p>
            <a:pPr>
              <a:defRPr/>
            </a:pPr>
            <a:endParaRPr lang="tr-TR" dirty="0"/>
          </a:p>
        </p:txBody>
      </p:sp>
    </p:spTree>
    <p:extLst>
      <p:ext uri="{BB962C8B-B14F-4D97-AF65-F5344CB8AC3E}">
        <p14:creationId xmlns:p14="http://schemas.microsoft.com/office/powerpoint/2010/main" val="1303584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38400" y="476250"/>
            <a:ext cx="8229600" cy="1143000"/>
          </a:xfrm>
        </p:spPr>
        <p:txBody>
          <a:bodyPr rtlCol="0">
            <a:normAutofit fontScale="90000"/>
          </a:bodyPr>
          <a:lstStyle/>
          <a:p>
            <a:pPr>
              <a:defRPr/>
            </a:pPr>
            <a:r>
              <a:rPr lang="tr-TR" b="1" dirty="0" smtClean="0">
                <a:solidFill>
                  <a:srgbClr val="FF0000"/>
                </a:solidFill>
              </a:rPr>
              <a:t>Çalışanlar/Sendikaların rolü</a:t>
            </a:r>
            <a:r>
              <a:rPr lang="tr-TR" dirty="0" smtClean="0"/>
              <a:t/>
            </a:r>
            <a:br>
              <a:rPr lang="tr-TR" dirty="0" smtClean="0"/>
            </a:br>
            <a:endParaRPr lang="tr-TR" dirty="0"/>
          </a:p>
        </p:txBody>
      </p:sp>
      <p:sp>
        <p:nvSpPr>
          <p:cNvPr id="3" name="İçerik Yer Tutucusu 2"/>
          <p:cNvSpPr>
            <a:spLocks noGrp="1"/>
          </p:cNvSpPr>
          <p:nvPr>
            <p:ph idx="1"/>
          </p:nvPr>
        </p:nvSpPr>
        <p:spPr/>
        <p:txBody>
          <a:bodyPr rtlCol="0">
            <a:normAutofit/>
          </a:bodyPr>
          <a:lstStyle/>
          <a:p>
            <a:pPr>
              <a:defRPr/>
            </a:pPr>
            <a:endParaRPr lang="tr-TR" dirty="0"/>
          </a:p>
          <a:p>
            <a:pPr algn="just">
              <a:defRPr/>
            </a:pPr>
            <a:r>
              <a:rPr lang="tr-TR" dirty="0" smtClean="0"/>
              <a:t>İşyeri</a:t>
            </a:r>
            <a:r>
              <a:rPr lang="tr-TR" dirty="0"/>
              <a:t>, iş kolu ve üretim süreci ile ilgili bilgi sahibi olunması</a:t>
            </a:r>
          </a:p>
          <a:p>
            <a:pPr algn="just">
              <a:defRPr/>
            </a:pPr>
            <a:r>
              <a:rPr lang="tr-TR" dirty="0" smtClean="0"/>
              <a:t>Risk </a:t>
            </a:r>
            <a:r>
              <a:rPr lang="tr-TR" dirty="0"/>
              <a:t>değerlendirmesi ve risk yönetimi süreçlerine katılım,</a:t>
            </a:r>
          </a:p>
          <a:p>
            <a:pPr algn="just">
              <a:defRPr/>
            </a:pPr>
            <a:r>
              <a:rPr lang="tr-TR" dirty="0" smtClean="0"/>
              <a:t>İş </a:t>
            </a:r>
            <a:r>
              <a:rPr lang="tr-TR" dirty="0"/>
              <a:t>kazalarının “Bilimsel” analizi</a:t>
            </a:r>
          </a:p>
          <a:p>
            <a:pPr algn="just">
              <a:defRPr/>
            </a:pPr>
            <a:r>
              <a:rPr lang="tr-TR" dirty="0" smtClean="0"/>
              <a:t>İş </a:t>
            </a:r>
            <a:r>
              <a:rPr lang="tr-TR" dirty="0"/>
              <a:t>güvenliğinin yaşamın önceliği biçimine getirilmesine yönelik etkinlikler </a:t>
            </a:r>
          </a:p>
          <a:p>
            <a:pPr algn="just">
              <a:defRPr/>
            </a:pPr>
            <a:r>
              <a:rPr lang="tr-TR" dirty="0" smtClean="0"/>
              <a:t>Kişisel </a:t>
            </a:r>
            <a:r>
              <a:rPr lang="tr-TR" dirty="0"/>
              <a:t>koruyucu ekipmanın kuralına uygun biçimde kullanılması </a:t>
            </a:r>
          </a:p>
          <a:p>
            <a:pPr>
              <a:defRPr/>
            </a:pPr>
            <a:endParaRPr lang="tr-TR" dirty="0"/>
          </a:p>
        </p:txBody>
      </p:sp>
    </p:spTree>
    <p:extLst>
      <p:ext uri="{BB962C8B-B14F-4D97-AF65-F5344CB8AC3E}">
        <p14:creationId xmlns:p14="http://schemas.microsoft.com/office/powerpoint/2010/main" val="14571550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850900"/>
          </a:xfrm>
        </p:spPr>
        <p:txBody>
          <a:bodyPr rtlCol="0">
            <a:normAutofit fontScale="90000"/>
          </a:bodyPr>
          <a:lstStyle/>
          <a:p>
            <a:pPr>
              <a:defRPr/>
            </a:pPr>
            <a:r>
              <a:rPr lang="tr-TR" b="1" dirty="0" smtClean="0"/>
              <a:t/>
            </a:r>
            <a:br>
              <a:rPr lang="tr-TR" b="1" dirty="0" smtClean="0"/>
            </a:br>
            <a:r>
              <a:rPr lang="tr-TR" b="1" dirty="0" smtClean="0">
                <a:solidFill>
                  <a:srgbClr val="FF0000"/>
                </a:solidFill>
              </a:rPr>
              <a:t>Üniversitelerin rolü</a:t>
            </a:r>
            <a:r>
              <a:rPr lang="tr-TR" dirty="0" smtClean="0"/>
              <a:t/>
            </a:r>
            <a:br>
              <a:rPr lang="tr-TR" dirty="0" smtClean="0"/>
            </a:br>
            <a:endParaRPr lang="tr-TR" dirty="0"/>
          </a:p>
        </p:txBody>
      </p:sp>
      <p:sp>
        <p:nvSpPr>
          <p:cNvPr id="3" name="İçerik Yer Tutucusu 2"/>
          <p:cNvSpPr>
            <a:spLocks noGrp="1"/>
          </p:cNvSpPr>
          <p:nvPr>
            <p:ph idx="1"/>
          </p:nvPr>
        </p:nvSpPr>
        <p:spPr>
          <a:xfrm>
            <a:off x="1992313" y="1700213"/>
            <a:ext cx="8229600" cy="4525962"/>
          </a:xfrm>
        </p:spPr>
        <p:txBody>
          <a:bodyPr rtlCol="0">
            <a:normAutofit lnSpcReduction="10000"/>
          </a:bodyPr>
          <a:lstStyle/>
          <a:p>
            <a:pPr algn="just">
              <a:defRPr/>
            </a:pPr>
            <a:r>
              <a:rPr lang="tr-TR" dirty="0" smtClean="0"/>
              <a:t>-İSG </a:t>
            </a:r>
            <a:r>
              <a:rPr lang="tr-TR" dirty="0"/>
              <a:t>– Sosyal politikalara bilimsel katkı sağlamak,</a:t>
            </a:r>
          </a:p>
          <a:p>
            <a:pPr algn="just">
              <a:defRPr/>
            </a:pPr>
            <a:r>
              <a:rPr lang="tr-TR" dirty="0"/>
              <a:t>-Güvenilir bir kayıt sistemi kurulmasına bilimsel altyapı sağlamak,</a:t>
            </a:r>
          </a:p>
          <a:p>
            <a:pPr algn="just">
              <a:defRPr/>
            </a:pPr>
            <a:r>
              <a:rPr lang="tr-TR" dirty="0"/>
              <a:t>-İş kazalarının “Bilimsel” analizi</a:t>
            </a:r>
          </a:p>
          <a:p>
            <a:pPr algn="just">
              <a:defRPr/>
            </a:pPr>
            <a:r>
              <a:rPr lang="tr-TR" dirty="0"/>
              <a:t>-</a:t>
            </a:r>
            <a:r>
              <a:rPr lang="tr-TR" dirty="0" smtClean="0"/>
              <a:t>İş </a:t>
            </a:r>
            <a:r>
              <a:rPr lang="tr-TR" dirty="0"/>
              <a:t>sağlığı </a:t>
            </a:r>
            <a:r>
              <a:rPr lang="tr-TR" dirty="0" smtClean="0"/>
              <a:t> </a:t>
            </a:r>
            <a:r>
              <a:rPr lang="tr-TR" dirty="0"/>
              <a:t>güvenliği alanında çalışacak insan gücünün temel eğitimi,</a:t>
            </a:r>
          </a:p>
          <a:p>
            <a:pPr algn="just">
              <a:defRPr/>
            </a:pPr>
            <a:r>
              <a:rPr lang="tr-TR" dirty="0"/>
              <a:t>-</a:t>
            </a:r>
            <a:r>
              <a:rPr lang="tr-TR" dirty="0" smtClean="0"/>
              <a:t>İş </a:t>
            </a:r>
            <a:r>
              <a:rPr lang="tr-TR" dirty="0"/>
              <a:t>sağlığı ve </a:t>
            </a:r>
            <a:r>
              <a:rPr lang="tr-TR" dirty="0" smtClean="0"/>
              <a:t> </a:t>
            </a:r>
            <a:r>
              <a:rPr lang="tr-TR" dirty="0"/>
              <a:t>güvenliği alanında çalışacak insan gücünün mezuniyet sonrası sürekli eğitimine katkı,</a:t>
            </a:r>
          </a:p>
          <a:p>
            <a:pPr algn="just">
              <a:defRPr/>
            </a:pPr>
            <a:r>
              <a:rPr lang="tr-TR" dirty="0"/>
              <a:t>-</a:t>
            </a:r>
            <a:r>
              <a:rPr lang="tr-TR" dirty="0" smtClean="0"/>
              <a:t>İSG </a:t>
            </a:r>
            <a:r>
              <a:rPr lang="tr-TR" dirty="0"/>
              <a:t>ile ilgili araştırmalar, laboratuvarlar </a:t>
            </a:r>
            <a:r>
              <a:rPr lang="tr-TR" dirty="0" smtClean="0"/>
              <a:t>ve İSG </a:t>
            </a:r>
            <a:r>
              <a:rPr lang="tr-TR" dirty="0"/>
              <a:t>ile ilgili akademik ortamın oluşturulmasıdır.</a:t>
            </a:r>
          </a:p>
          <a:p>
            <a:pPr>
              <a:defRPr/>
            </a:pPr>
            <a:endParaRPr lang="tr-TR" dirty="0"/>
          </a:p>
        </p:txBody>
      </p:sp>
    </p:spTree>
    <p:extLst>
      <p:ext uri="{BB962C8B-B14F-4D97-AF65-F5344CB8AC3E}">
        <p14:creationId xmlns:p14="http://schemas.microsoft.com/office/powerpoint/2010/main" val="1221705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79650" y="476250"/>
            <a:ext cx="8229600" cy="1143000"/>
          </a:xfrm>
        </p:spPr>
        <p:txBody>
          <a:bodyPr rtlCol="0">
            <a:normAutofit fontScale="90000"/>
          </a:bodyPr>
          <a:lstStyle/>
          <a:p>
            <a:pPr>
              <a:defRPr/>
            </a:pPr>
            <a:r>
              <a:rPr lang="tr-TR" b="1" dirty="0" smtClean="0">
                <a:solidFill>
                  <a:srgbClr val="FF0000"/>
                </a:solidFill>
              </a:rPr>
              <a:t>Meslek Örgütlerinin rolü</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0722" name="İçerik Yer Tutucusu 2"/>
          <p:cNvSpPr>
            <a:spLocks noGrp="1"/>
          </p:cNvSpPr>
          <p:nvPr>
            <p:ph idx="1"/>
          </p:nvPr>
        </p:nvSpPr>
        <p:spPr>
          <a:xfrm>
            <a:off x="1992313" y="1916113"/>
            <a:ext cx="8229600" cy="4525962"/>
          </a:xfrm>
        </p:spPr>
        <p:txBody>
          <a:bodyPr/>
          <a:lstStyle/>
          <a:p>
            <a:r>
              <a:rPr lang="tr-TR" sz="3000" dirty="0" smtClean="0"/>
              <a:t>İSG </a:t>
            </a:r>
            <a:r>
              <a:rPr lang="tr-TR" sz="3000" dirty="0"/>
              <a:t>– Sosyal politikalara katkı </a:t>
            </a:r>
          </a:p>
          <a:p>
            <a:r>
              <a:rPr lang="tr-TR" sz="3000" dirty="0"/>
              <a:t>İşçi sağlığı ve iş güvenliği alanında çalışacak insan gücünün yetiştirilmesi ve istihdam edilmesi süreçlerine katkı   </a:t>
            </a:r>
          </a:p>
          <a:p>
            <a:r>
              <a:rPr lang="tr-TR" sz="3000" smtClean="0"/>
              <a:t>İş </a:t>
            </a:r>
            <a:r>
              <a:rPr lang="tr-TR" sz="3000"/>
              <a:t>sağlığı </a:t>
            </a:r>
            <a:r>
              <a:rPr lang="tr-TR" sz="3000" smtClean="0"/>
              <a:t> </a:t>
            </a:r>
            <a:r>
              <a:rPr lang="tr-TR" sz="3000" dirty="0"/>
              <a:t>güvenliği alanında çalışacak insan gücünün mezuniyet sonrası sürekli eğitiminin organizasyonu</a:t>
            </a:r>
          </a:p>
          <a:p>
            <a:r>
              <a:rPr lang="tr-TR" sz="3000" dirty="0"/>
              <a:t>İş kazalarının “Bilimsel” analizine katkı sağlamaktır.</a:t>
            </a:r>
          </a:p>
          <a:p>
            <a:endParaRPr lang="tr-TR" dirty="0" smtClean="0"/>
          </a:p>
        </p:txBody>
      </p:sp>
    </p:spTree>
    <p:extLst>
      <p:ext uri="{BB962C8B-B14F-4D97-AF65-F5344CB8AC3E}">
        <p14:creationId xmlns:p14="http://schemas.microsoft.com/office/powerpoint/2010/main" val="4007001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2. Üretim Güvenliğini Korumak  </a:t>
            </a:r>
            <a:endParaRPr lang="tr-TR" b="1" dirty="0">
              <a:solidFill>
                <a:srgbClr val="FF0000"/>
              </a:solidFill>
            </a:endParaRPr>
          </a:p>
        </p:txBody>
      </p:sp>
      <p:sp>
        <p:nvSpPr>
          <p:cNvPr id="3" name="İçerik Yer Tutucusu 2"/>
          <p:cNvSpPr>
            <a:spLocks noGrp="1"/>
          </p:cNvSpPr>
          <p:nvPr>
            <p:ph idx="1"/>
          </p:nvPr>
        </p:nvSpPr>
        <p:spPr>
          <a:xfrm>
            <a:off x="838200" y="1492624"/>
            <a:ext cx="9865659" cy="4684339"/>
          </a:xfrm>
        </p:spPr>
        <p:txBody>
          <a:bodyPr>
            <a:normAutofit/>
          </a:bodyPr>
          <a:lstStyle/>
          <a:p>
            <a:pPr algn="just"/>
            <a:r>
              <a:rPr lang="tr-TR" dirty="0" smtClean="0"/>
              <a:t>İşyerlerinde alınacak iş sağlığı ve güvenliği önlemleriyle iş kazası veya meslek hastalığı sonucunda ortaya çıkabilecek işgücü ve işgünü kayıpları azalacak,</a:t>
            </a:r>
          </a:p>
          <a:p>
            <a:pPr algn="just"/>
            <a:r>
              <a:rPr lang="tr-TR" dirty="0" smtClean="0"/>
              <a:t>İşçiler verimli çalışacaklardır.</a:t>
            </a:r>
          </a:p>
          <a:p>
            <a:pPr algn="just"/>
            <a:r>
              <a:rPr lang="tr-TR" dirty="0" smtClean="0"/>
              <a:t>İşçilerin daha verimli çalışmaları da işyerlerine ekonomik açıdan katkıda bulunacaktır.</a:t>
            </a:r>
          </a:p>
          <a:p>
            <a:pPr algn="just"/>
            <a:r>
              <a:rPr lang="tr-TR" dirty="0" smtClean="0"/>
              <a:t>İşyerinde üretimin düzenli bir şekilde yapılmasına bağlı olarak üretim güvenliği gerçekleşecektir.</a:t>
            </a:r>
            <a:endParaRPr lang="tr-TR" dirty="0"/>
          </a:p>
        </p:txBody>
      </p:sp>
    </p:spTree>
    <p:extLst>
      <p:ext uri="{BB962C8B-B14F-4D97-AF65-F5344CB8AC3E}">
        <p14:creationId xmlns:p14="http://schemas.microsoft.com/office/powerpoint/2010/main" val="3842117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3. İşyeri Güvenliğini Sağlamak  </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İşyerlerinde alınacak iş sağlığı ve güvenliği önlemleri ile işyerlerinde kullanılan araç, gereç, makine, donanım ve tesisatta işyerini tehlikeye düşürebilecek riskler ortadan kalkacaktır.</a:t>
            </a:r>
          </a:p>
          <a:p>
            <a:pPr algn="just"/>
            <a:r>
              <a:rPr lang="tr-TR" dirty="0" smtClean="0"/>
              <a:t>Bu şekilde, işyeri güvenliği sağlanmış olacaktır.</a:t>
            </a:r>
          </a:p>
          <a:p>
            <a:pPr algn="just"/>
            <a:r>
              <a:rPr lang="tr-TR" dirty="0" smtClean="0"/>
              <a:t>İşyeri güvenliğinin sağlanması iş sağlığı ve güvenliğinin amacı olan işçilerin hayatlarının ve vücut bütünlüklerinin korunmasına katkı sağlayacaktır.</a:t>
            </a:r>
            <a:endParaRPr lang="tr-TR" dirty="0"/>
          </a:p>
        </p:txBody>
      </p:sp>
    </p:spTree>
    <p:extLst>
      <p:ext uri="{BB962C8B-B14F-4D97-AF65-F5344CB8AC3E}">
        <p14:creationId xmlns:p14="http://schemas.microsoft.com/office/powerpoint/2010/main" val="57843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1" y="167061"/>
            <a:ext cx="10515600" cy="1325563"/>
          </a:xfrm>
        </p:spPr>
        <p:txBody>
          <a:bodyPr/>
          <a:lstStyle/>
          <a:p>
            <a:pPr algn="ctr"/>
            <a:r>
              <a:rPr lang="tr-TR" b="1" dirty="0" smtClean="0">
                <a:solidFill>
                  <a:srgbClr val="FF0000"/>
                </a:solidFill>
              </a:rPr>
              <a:t>İş Sağlığı ve Güvenliğinin Önemi</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İş sağlığı ve güvenliğinin önemi gün geçtikçe artmıştır ve artmaktadır.</a:t>
            </a:r>
          </a:p>
          <a:p>
            <a:pPr marL="0" indent="0" algn="just">
              <a:buNone/>
            </a:pPr>
            <a:endParaRPr lang="tr-TR" dirty="0" smtClean="0"/>
          </a:p>
          <a:p>
            <a:pPr marL="0" indent="0" algn="just">
              <a:buNone/>
            </a:pPr>
            <a:r>
              <a:rPr lang="tr-TR" dirty="0" smtClean="0"/>
              <a:t>İş sağlığı ve güvenliğinin önem kazanmasının nedenlerini;</a:t>
            </a:r>
          </a:p>
          <a:p>
            <a:pPr marL="514350" indent="-514350" algn="just">
              <a:buAutoNum type="arabicPeriod"/>
            </a:pPr>
            <a:r>
              <a:rPr lang="tr-TR" b="1" dirty="0" smtClean="0"/>
              <a:t>Teknik zorunluluklar,</a:t>
            </a:r>
          </a:p>
          <a:p>
            <a:pPr marL="514350" indent="-514350" algn="just">
              <a:buAutoNum type="arabicPeriod"/>
            </a:pPr>
            <a:r>
              <a:rPr lang="tr-TR" b="1" dirty="0" smtClean="0"/>
              <a:t>Ekonomik zorunluklar,</a:t>
            </a:r>
          </a:p>
          <a:p>
            <a:pPr marL="514350" indent="-514350" algn="just">
              <a:buAutoNum type="arabicPeriod"/>
            </a:pPr>
            <a:r>
              <a:rPr lang="tr-TR" b="1" dirty="0" smtClean="0"/>
              <a:t>Sosyal zorunluluklar</a:t>
            </a:r>
          </a:p>
          <a:p>
            <a:pPr marL="514350" indent="-514350" algn="just">
              <a:buAutoNum type="arabicPeriod"/>
            </a:pPr>
            <a:endParaRPr lang="tr-TR" dirty="0"/>
          </a:p>
          <a:p>
            <a:pPr marL="0" indent="0" algn="just">
              <a:buNone/>
            </a:pPr>
            <a:r>
              <a:rPr lang="tr-TR" dirty="0" smtClean="0"/>
              <a:t>Şeklinde üç başlık altında inceleyebiliriz </a:t>
            </a:r>
            <a:endParaRPr lang="tr-TR" dirty="0"/>
          </a:p>
        </p:txBody>
      </p:sp>
    </p:spTree>
    <p:extLst>
      <p:ext uri="{BB962C8B-B14F-4D97-AF65-F5344CB8AC3E}">
        <p14:creationId xmlns:p14="http://schemas.microsoft.com/office/powerpoint/2010/main" val="216089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1. Teknik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Günümüzde çalışma hayatında yer alan kişilerin karşılaştıkları risklerin sayı ve niteliği geçmişte yapılan üretime bağlı olarak kişilerin çalışma hayatında karşılaştıkları risklerin sayı ne niteliğinden oldukça farklı hale gelmiştir.</a:t>
            </a:r>
          </a:p>
          <a:p>
            <a:pPr algn="just"/>
            <a:r>
              <a:rPr lang="tr-TR" dirty="0" smtClean="0"/>
              <a:t>Yeni teknolojilere bağlı olarak geleneksel riskler azalmakta, niteliği değişmekte ancak yeni riskler söz konusu olmaktadır.</a:t>
            </a:r>
          </a:p>
          <a:p>
            <a:pPr algn="just"/>
            <a:r>
              <a:rPr lang="tr-TR" dirty="0" smtClean="0"/>
              <a:t>Dolayısıyla, yeni teknolojilere bağlı olarak yeni korunma yolları geliştirilmekle birlikte risklerin azaldığını söyleyebilmek mümkün değildir.</a:t>
            </a:r>
            <a:endParaRPr lang="tr-TR" dirty="0"/>
          </a:p>
        </p:txBody>
      </p:sp>
    </p:spTree>
    <p:extLst>
      <p:ext uri="{BB962C8B-B14F-4D97-AF65-F5344CB8AC3E}">
        <p14:creationId xmlns:p14="http://schemas.microsoft.com/office/powerpoint/2010/main" val="3198328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377" y="167061"/>
            <a:ext cx="10515600" cy="1325563"/>
          </a:xfrm>
        </p:spPr>
        <p:txBody>
          <a:bodyPr/>
          <a:lstStyle/>
          <a:p>
            <a:r>
              <a:rPr lang="tr-TR" b="1" dirty="0" smtClean="0">
                <a:solidFill>
                  <a:srgbClr val="FF0000"/>
                </a:solidFill>
              </a:rPr>
              <a:t>1. Teknik Zorunluluklar</a:t>
            </a:r>
            <a:endParaRPr lang="tr-TR" b="1" dirty="0">
              <a:solidFill>
                <a:srgbClr val="FF0000"/>
              </a:solidFill>
            </a:endParaRPr>
          </a:p>
        </p:txBody>
      </p:sp>
      <p:sp>
        <p:nvSpPr>
          <p:cNvPr id="3" name="İçerik Yer Tutucusu 2"/>
          <p:cNvSpPr>
            <a:spLocks noGrp="1"/>
          </p:cNvSpPr>
          <p:nvPr>
            <p:ph idx="1"/>
          </p:nvPr>
        </p:nvSpPr>
        <p:spPr>
          <a:xfrm>
            <a:off x="838201" y="1492624"/>
            <a:ext cx="9569824" cy="4684339"/>
          </a:xfrm>
        </p:spPr>
        <p:txBody>
          <a:bodyPr>
            <a:normAutofit/>
          </a:bodyPr>
          <a:lstStyle/>
          <a:p>
            <a:pPr algn="just"/>
            <a:r>
              <a:rPr lang="tr-TR" dirty="0" smtClean="0"/>
              <a:t>Örneğin, radyoaktivite geçmişte olmayan ancak günümüzde karşımıza çıkan yeni bir risk faktörüdür. Japonya’da 2011 yılında meydana gelen deprem ve sonrasında </a:t>
            </a:r>
            <a:r>
              <a:rPr lang="tr-TR" dirty="0" err="1" smtClean="0"/>
              <a:t>Fukuşiyama</a:t>
            </a:r>
            <a:r>
              <a:rPr lang="tr-TR" dirty="0" smtClean="0"/>
              <a:t> nükleer santralinde olanlar sadece burada çalışanları değil, tüm toplumu hatta dünyayı etkilemiştir.</a:t>
            </a:r>
          </a:p>
          <a:p>
            <a:pPr algn="just"/>
            <a:r>
              <a:rPr lang="tr-TR" dirty="0" smtClean="0"/>
              <a:t>Yaygın olarak kullanılan kimyasalların sayısı gün geçtikçe artmakta ve buna bağlı meslek hastalıklarının sayısında da artış olmaktadır.</a:t>
            </a:r>
          </a:p>
          <a:p>
            <a:pPr algn="just"/>
            <a:r>
              <a:rPr lang="tr-TR" dirty="0" smtClean="0"/>
              <a:t>Örneğin; havuzlarda çalışanlarda, havuzun temizlenmesinde kullanılan kimyasal maddeler nedeniyle meslek hastalıkları gündeme gelmiştir.</a:t>
            </a:r>
            <a:endParaRPr lang="tr-TR" dirty="0"/>
          </a:p>
        </p:txBody>
      </p:sp>
    </p:spTree>
    <p:extLst>
      <p:ext uri="{BB962C8B-B14F-4D97-AF65-F5344CB8AC3E}">
        <p14:creationId xmlns:p14="http://schemas.microsoft.com/office/powerpoint/2010/main" val="2046855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3035</Words>
  <Application>Microsoft Office PowerPoint</Application>
  <PresentationFormat>Geniş ekran</PresentationFormat>
  <Paragraphs>235</Paragraphs>
  <Slides>45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45</vt:i4>
      </vt:variant>
    </vt:vector>
  </HeadingPairs>
  <TitlesOfParts>
    <vt:vector size="51" baseType="lpstr">
      <vt:lpstr>Arial</vt:lpstr>
      <vt:lpstr>Arial Narrow</vt:lpstr>
      <vt:lpstr>Calibri</vt:lpstr>
      <vt:lpstr>Calibri Light</vt:lpstr>
      <vt:lpstr>Times New Roman</vt:lpstr>
      <vt:lpstr>Office Teması</vt:lpstr>
      <vt:lpstr>PowerPoint Sunusu</vt:lpstr>
      <vt:lpstr>İş Sağlığı ve Güvenliğinin Amacı</vt:lpstr>
      <vt:lpstr>İş Sağlığı ve Güvenliğinin Amacını;  </vt:lpstr>
      <vt:lpstr>1. Çalışanları Korumak </vt:lpstr>
      <vt:lpstr>2. Üretim Güvenliğini Korumak  </vt:lpstr>
      <vt:lpstr>3. İşyeri Güvenliğini Sağlamak  </vt:lpstr>
      <vt:lpstr>İş Sağlığı ve Güvenliğinin Önemi</vt:lpstr>
      <vt:lpstr>1. Teknik Zorunluluklar</vt:lpstr>
      <vt:lpstr>1. Teknik Zorunluluklar</vt:lpstr>
      <vt:lpstr>1. Teknik Zorunluluklar</vt:lpstr>
      <vt:lpstr>2. Ekonomik Zorunluluklar</vt:lpstr>
      <vt:lpstr>2. Ekonomik Zorunluluklar</vt:lpstr>
      <vt:lpstr>2. Ekonomik Zorunluluklar</vt:lpstr>
      <vt:lpstr>3. Sosyal Zorunluluklar</vt:lpstr>
      <vt:lpstr>3. Sosyal Zorunluluklar</vt:lpstr>
      <vt:lpstr>İş Sağlığı ve Güvenliği Kavramları</vt:lpstr>
      <vt:lpstr>İş Sağlığı:</vt:lpstr>
      <vt:lpstr>PowerPoint Sunusu</vt:lpstr>
      <vt:lpstr>İş Güvenliği:</vt:lpstr>
      <vt:lpstr>İş Sağlığı ve Güvenliği:</vt:lpstr>
      <vt:lpstr>İş Kazası:</vt:lpstr>
      <vt:lpstr>PowerPoint Sunusu</vt:lpstr>
      <vt:lpstr> </vt:lpstr>
      <vt:lpstr>Sosyal Güvenlik ve Genel Sağlık Sigortası Yasası’nda yer alan hükümden hareketle iş kazasının unsurları şunlardır:</vt:lpstr>
      <vt:lpstr> </vt:lpstr>
      <vt:lpstr> </vt:lpstr>
      <vt:lpstr> </vt:lpstr>
      <vt:lpstr> </vt:lpstr>
      <vt:lpstr>Sosyal Güvenlik ve Genel Sağlık Sigortası Yasası’nda yer alan hükümden hareketle iş kazasının unsurları şunlardır:</vt:lpstr>
      <vt:lpstr>Sosyal Güvenlik ve Genel Sağlık Sigortası Yasası’nda yer alan hükümden hareketle iş kazasının unsurları şunlardır:</vt:lpstr>
      <vt:lpstr>Meslek Hastalığı:</vt:lpstr>
      <vt:lpstr>PowerPoint Sunusu</vt:lpstr>
      <vt:lpstr>Sosyal Güvenlik ve Genel Sağlık Sigortası Yasası’nda yer alan hükümden hareketle iş kazasının unsurları şunlardır:</vt:lpstr>
      <vt:lpstr>Sosyal Güvenlik ve Genel Sağlık Sigortası Yasası’nda yer alan hükümden hareketle iş kazasının unsurları şunlardır:</vt:lpstr>
      <vt:lpstr>PowerPoint Sunusu</vt:lpstr>
      <vt:lpstr>İŞ GÜVENLİĞİ KÜLTÜRÜ</vt:lpstr>
      <vt:lpstr> İŞ GÜVENLİĞİ KÜLTÜRÜNÜN  GELİŞTİRİLMESİNDE  GÖREV ALAN KURUMLAR;  </vt:lpstr>
      <vt:lpstr>Devletin Rolü</vt:lpstr>
      <vt:lpstr>Devletin Rolü</vt:lpstr>
      <vt:lpstr> İşverenlerin rolü </vt:lpstr>
      <vt:lpstr>İşverenlerin rolü </vt:lpstr>
      <vt:lpstr>Çalışanlar/Sendikaların rolü </vt:lpstr>
      <vt:lpstr>Çalışanlar/Sendikaların rolü </vt:lpstr>
      <vt:lpstr> Üniversitelerin rolü </vt:lpstr>
      <vt:lpstr>Meslek Örgütlerinin rolü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İrem</dc:creator>
  <cp:lastModifiedBy>İrem</cp:lastModifiedBy>
  <cp:revision>32</cp:revision>
  <dcterms:created xsi:type="dcterms:W3CDTF">2020-02-09T15:32:28Z</dcterms:created>
  <dcterms:modified xsi:type="dcterms:W3CDTF">2020-02-21T13:04:29Z</dcterms:modified>
</cp:coreProperties>
</file>